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handoutMasterIdLst>
    <p:handoutMasterId r:id="rId29"/>
  </p:handoutMasterIdLst>
  <p:sldIdLst>
    <p:sldId id="256" r:id="rId2"/>
    <p:sldId id="415" r:id="rId3"/>
    <p:sldId id="428" r:id="rId4"/>
    <p:sldId id="304" r:id="rId5"/>
    <p:sldId id="398" r:id="rId6"/>
    <p:sldId id="399" r:id="rId7"/>
    <p:sldId id="416" r:id="rId8"/>
    <p:sldId id="418" r:id="rId9"/>
    <p:sldId id="417" r:id="rId10"/>
    <p:sldId id="437" r:id="rId11"/>
    <p:sldId id="401" r:id="rId12"/>
    <p:sldId id="436" r:id="rId13"/>
    <p:sldId id="419" r:id="rId14"/>
    <p:sldId id="431" r:id="rId15"/>
    <p:sldId id="404" r:id="rId16"/>
    <p:sldId id="411" r:id="rId17"/>
    <p:sldId id="410" r:id="rId18"/>
    <p:sldId id="405" r:id="rId19"/>
    <p:sldId id="412" r:id="rId20"/>
    <p:sldId id="433" r:id="rId21"/>
    <p:sldId id="406" r:id="rId22"/>
    <p:sldId id="422" r:id="rId23"/>
    <p:sldId id="408" r:id="rId24"/>
    <p:sldId id="424" r:id="rId25"/>
    <p:sldId id="425" r:id="rId26"/>
    <p:sldId id="289" r:id="rId27"/>
  </p:sldIdLst>
  <p:sldSz cx="9144000" cy="6858000" type="screen4x3"/>
  <p:notesSz cx="10018713" cy="688816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19">
          <p15:clr>
            <a:srgbClr val="A4A3A4"/>
          </p15:clr>
        </p15:guide>
        <p15:guide id="2" orient="horz" pos="3884">
          <p15:clr>
            <a:srgbClr val="A4A3A4"/>
          </p15:clr>
        </p15:guide>
        <p15:guide id="3" orient="horz" pos="436">
          <p15:clr>
            <a:srgbClr val="A4A3A4"/>
          </p15:clr>
        </p15:guide>
        <p15:guide id="4" pos="2880">
          <p15:clr>
            <a:srgbClr val="A4A3A4"/>
          </p15:clr>
        </p15:guide>
        <p15:guide id="5" pos="249">
          <p15:clr>
            <a:srgbClr val="A4A3A4"/>
          </p15:clr>
        </p15:guide>
        <p15:guide id="6" pos="5511">
          <p15:clr>
            <a:srgbClr val="A4A3A4"/>
          </p15:clr>
        </p15:guide>
      </p15:sldGuideLst>
    </p:ext>
    <p:ext uri="{2D200454-40CA-4A62-9FC3-DE9A4176ACB9}">
      <p15:notesGuideLst xmlns:p15="http://schemas.microsoft.com/office/powerpoint/2012/main">
        <p15:guide id="1" orient="horz" pos="2170" userDrawn="1">
          <p15:clr>
            <a:srgbClr val="A4A3A4"/>
          </p15:clr>
        </p15:guide>
        <p15:guide id="2" pos="315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terspey, Marvin" initials="MO" lastIdx="1" clrIdx="0">
    <p:extLst>
      <p:ext uri="{19B8F6BF-5375-455C-9EA6-DF929625EA0E}">
        <p15:presenceInfo xmlns:p15="http://schemas.microsoft.com/office/powerpoint/2012/main" userId="Osterspey, Marvin" providerId="None"/>
      </p:ext>
    </p:extLst>
  </p:cmAuthor>
  <p:cmAuthor id="2" name="Müller-Thomczik, Sandra" initials="MTS" lastIdx="1" clrIdx="1">
    <p:extLst>
      <p:ext uri="{19B8F6BF-5375-455C-9EA6-DF929625EA0E}">
        <p15:presenceInfo xmlns:p15="http://schemas.microsoft.com/office/powerpoint/2012/main" userId="S-1-5-21-57989841-746137067-682003330-2930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2" autoAdjust="0"/>
    <p:restoredTop sz="87194" autoAdjust="0"/>
  </p:normalViewPr>
  <p:slideViewPr>
    <p:cSldViewPr>
      <p:cViewPr varScale="1">
        <p:scale>
          <a:sx n="111" d="100"/>
          <a:sy n="111" d="100"/>
        </p:scale>
        <p:origin x="1260" y="102"/>
      </p:cViewPr>
      <p:guideLst>
        <p:guide orient="horz" pos="119"/>
        <p:guide orient="horz" pos="3884"/>
        <p:guide orient="horz" pos="436"/>
        <p:guide pos="2880"/>
        <p:guide pos="249"/>
        <p:guide pos="551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5" d="100"/>
          <a:sy n="75" d="100"/>
        </p:scale>
        <p:origin x="3336" y="84"/>
      </p:cViewPr>
      <p:guideLst>
        <p:guide orient="horz" pos="2170"/>
        <p:guide pos="315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40409" cy="344794"/>
          </a:xfrm>
          <a:prstGeom prst="rect">
            <a:avLst/>
          </a:prstGeom>
        </p:spPr>
        <p:txBody>
          <a:bodyPr vert="horz" lIns="93150" tIns="46575" rIns="93150" bIns="46575" rtlCol="0"/>
          <a:lstStyle>
            <a:lvl1pPr algn="l">
              <a:defRPr sz="1200"/>
            </a:lvl1pPr>
          </a:lstStyle>
          <a:p>
            <a:endParaRPr lang="de-DE"/>
          </a:p>
        </p:txBody>
      </p:sp>
      <p:sp>
        <p:nvSpPr>
          <p:cNvPr id="3" name="Datumsplatzhalter 2"/>
          <p:cNvSpPr>
            <a:spLocks noGrp="1"/>
          </p:cNvSpPr>
          <p:nvPr>
            <p:ph type="dt" sz="quarter" idx="1"/>
          </p:nvPr>
        </p:nvSpPr>
        <p:spPr>
          <a:xfrm>
            <a:off x="5675919" y="0"/>
            <a:ext cx="4340409" cy="344794"/>
          </a:xfrm>
          <a:prstGeom prst="rect">
            <a:avLst/>
          </a:prstGeom>
        </p:spPr>
        <p:txBody>
          <a:bodyPr vert="horz" lIns="93150" tIns="46575" rIns="93150" bIns="46575" rtlCol="0"/>
          <a:lstStyle>
            <a:lvl1pPr algn="r">
              <a:defRPr sz="1200"/>
            </a:lvl1pPr>
          </a:lstStyle>
          <a:p>
            <a:fld id="{A37F5E04-7A03-4B3F-8A37-E59C85B03F6F}" type="datetimeFigureOut">
              <a:rPr lang="de-DE" smtClean="0"/>
              <a:t>08.09.2021</a:t>
            </a:fld>
            <a:endParaRPr lang="de-DE"/>
          </a:p>
        </p:txBody>
      </p:sp>
      <p:sp>
        <p:nvSpPr>
          <p:cNvPr id="4" name="Fußzeilenplatzhalter 3"/>
          <p:cNvSpPr>
            <a:spLocks noGrp="1"/>
          </p:cNvSpPr>
          <p:nvPr>
            <p:ph type="ftr" sz="quarter" idx="2"/>
          </p:nvPr>
        </p:nvSpPr>
        <p:spPr>
          <a:xfrm>
            <a:off x="0" y="6543369"/>
            <a:ext cx="4340409" cy="344794"/>
          </a:xfrm>
          <a:prstGeom prst="rect">
            <a:avLst/>
          </a:prstGeom>
        </p:spPr>
        <p:txBody>
          <a:bodyPr vert="horz" lIns="93150" tIns="46575" rIns="93150" bIns="46575" rtlCol="0" anchor="b"/>
          <a:lstStyle>
            <a:lvl1pPr algn="l">
              <a:defRPr sz="1200"/>
            </a:lvl1pPr>
          </a:lstStyle>
          <a:p>
            <a:endParaRPr lang="de-DE"/>
          </a:p>
        </p:txBody>
      </p:sp>
      <p:sp>
        <p:nvSpPr>
          <p:cNvPr id="5" name="Foliennummernplatzhalter 4"/>
          <p:cNvSpPr>
            <a:spLocks noGrp="1"/>
          </p:cNvSpPr>
          <p:nvPr>
            <p:ph type="sldNum" sz="quarter" idx="3"/>
          </p:nvPr>
        </p:nvSpPr>
        <p:spPr>
          <a:xfrm>
            <a:off x="5675919" y="6543369"/>
            <a:ext cx="4340409" cy="344794"/>
          </a:xfrm>
          <a:prstGeom prst="rect">
            <a:avLst/>
          </a:prstGeom>
        </p:spPr>
        <p:txBody>
          <a:bodyPr vert="horz" lIns="93150" tIns="46575" rIns="93150" bIns="46575" rtlCol="0" anchor="b"/>
          <a:lstStyle>
            <a:lvl1pPr algn="r">
              <a:defRPr sz="1200"/>
            </a:lvl1pPr>
          </a:lstStyle>
          <a:p>
            <a:fld id="{188FBEBE-6741-42E8-9DE6-4C8233721EE5}" type="slidenum">
              <a:rPr lang="de-DE" smtClean="0"/>
              <a:t>‹Nr.›</a:t>
            </a:fld>
            <a:endParaRPr lang="de-DE"/>
          </a:p>
        </p:txBody>
      </p:sp>
    </p:spTree>
    <p:extLst>
      <p:ext uri="{BB962C8B-B14F-4D97-AF65-F5344CB8AC3E}">
        <p14:creationId xmlns:p14="http://schemas.microsoft.com/office/powerpoint/2010/main" val="2629745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41442" cy="344408"/>
          </a:xfrm>
          <a:prstGeom prst="rect">
            <a:avLst/>
          </a:prstGeom>
        </p:spPr>
        <p:txBody>
          <a:bodyPr vert="horz" lIns="96601" tIns="48300" rIns="96601" bIns="48300" rtlCol="0"/>
          <a:lstStyle>
            <a:lvl1pPr algn="l" fontAlgn="auto">
              <a:spcBef>
                <a:spcPts val="0"/>
              </a:spcBef>
              <a:spcAft>
                <a:spcPts val="0"/>
              </a:spcAft>
              <a:defRPr sz="1300">
                <a:latin typeface="+mn-lt"/>
              </a:defRPr>
            </a:lvl1pPr>
          </a:lstStyle>
          <a:p>
            <a:pPr>
              <a:defRPr/>
            </a:pPr>
            <a:endParaRPr lang="de-DE" dirty="0"/>
          </a:p>
        </p:txBody>
      </p:sp>
      <p:sp>
        <p:nvSpPr>
          <p:cNvPr id="3" name="Datumsplatzhalter 2"/>
          <p:cNvSpPr>
            <a:spLocks noGrp="1"/>
          </p:cNvSpPr>
          <p:nvPr>
            <p:ph type="dt" idx="1"/>
          </p:nvPr>
        </p:nvSpPr>
        <p:spPr>
          <a:xfrm>
            <a:off x="5674953" y="0"/>
            <a:ext cx="4341442" cy="344408"/>
          </a:xfrm>
          <a:prstGeom prst="rect">
            <a:avLst/>
          </a:prstGeom>
        </p:spPr>
        <p:txBody>
          <a:bodyPr vert="horz" lIns="96601" tIns="48300" rIns="96601" bIns="48300" rtlCol="0"/>
          <a:lstStyle>
            <a:lvl1pPr algn="r" fontAlgn="auto">
              <a:spcBef>
                <a:spcPts val="0"/>
              </a:spcBef>
              <a:spcAft>
                <a:spcPts val="0"/>
              </a:spcAft>
              <a:defRPr sz="1300" smtClean="0">
                <a:latin typeface="+mn-lt"/>
              </a:defRPr>
            </a:lvl1pPr>
          </a:lstStyle>
          <a:p>
            <a:pPr>
              <a:defRPr/>
            </a:pPr>
            <a:fld id="{A4AE280E-D7D1-4014-8EB4-29576E707864}" type="datetimeFigureOut">
              <a:rPr lang="de-DE"/>
              <a:pPr>
                <a:defRPr/>
              </a:pPr>
              <a:t>08.09.2021</a:t>
            </a:fld>
            <a:endParaRPr lang="de-DE" dirty="0"/>
          </a:p>
        </p:txBody>
      </p:sp>
      <p:sp>
        <p:nvSpPr>
          <p:cNvPr id="4" name="Folienbildplatzhalter 3"/>
          <p:cNvSpPr>
            <a:spLocks noGrp="1" noRot="1" noChangeAspect="1"/>
          </p:cNvSpPr>
          <p:nvPr>
            <p:ph type="sldImg" idx="2"/>
          </p:nvPr>
        </p:nvSpPr>
        <p:spPr>
          <a:xfrm>
            <a:off x="3287713" y="515938"/>
            <a:ext cx="3443287" cy="2584450"/>
          </a:xfrm>
          <a:prstGeom prst="rect">
            <a:avLst/>
          </a:prstGeom>
          <a:noFill/>
          <a:ln w="12700">
            <a:solidFill>
              <a:prstClr val="black"/>
            </a:solidFill>
          </a:ln>
        </p:spPr>
        <p:txBody>
          <a:bodyPr vert="horz" lIns="96601" tIns="48300" rIns="96601" bIns="48300" rtlCol="0" anchor="ctr"/>
          <a:lstStyle/>
          <a:p>
            <a:pPr lvl="0"/>
            <a:endParaRPr lang="de-DE" noProof="0" dirty="0"/>
          </a:p>
        </p:txBody>
      </p:sp>
      <p:sp>
        <p:nvSpPr>
          <p:cNvPr id="5" name="Notizenplatzhalter 4"/>
          <p:cNvSpPr>
            <a:spLocks noGrp="1"/>
          </p:cNvSpPr>
          <p:nvPr>
            <p:ph type="body" sz="quarter" idx="3"/>
          </p:nvPr>
        </p:nvSpPr>
        <p:spPr>
          <a:xfrm>
            <a:off x="1001872" y="3271878"/>
            <a:ext cx="8014970" cy="3099674"/>
          </a:xfrm>
          <a:prstGeom prst="rect">
            <a:avLst/>
          </a:prstGeom>
        </p:spPr>
        <p:txBody>
          <a:bodyPr vert="horz" lIns="96601" tIns="48300" rIns="96601" bIns="4830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2" y="6542559"/>
            <a:ext cx="4341442" cy="344408"/>
          </a:xfrm>
          <a:prstGeom prst="rect">
            <a:avLst/>
          </a:prstGeom>
        </p:spPr>
        <p:txBody>
          <a:bodyPr vert="horz" lIns="96601" tIns="48300" rIns="96601" bIns="48300" rtlCol="0" anchor="b"/>
          <a:lstStyle>
            <a:lvl1pPr algn="l" fontAlgn="auto">
              <a:spcBef>
                <a:spcPts val="0"/>
              </a:spcBef>
              <a:spcAft>
                <a:spcPts val="0"/>
              </a:spcAft>
              <a:defRPr sz="1300">
                <a:latin typeface="+mn-lt"/>
              </a:defRPr>
            </a:lvl1pPr>
          </a:lstStyle>
          <a:p>
            <a:pPr>
              <a:defRPr/>
            </a:pPr>
            <a:endParaRPr lang="de-DE" dirty="0"/>
          </a:p>
        </p:txBody>
      </p:sp>
      <p:sp>
        <p:nvSpPr>
          <p:cNvPr id="7" name="Foliennummernplatzhalter 6"/>
          <p:cNvSpPr>
            <a:spLocks noGrp="1"/>
          </p:cNvSpPr>
          <p:nvPr>
            <p:ph type="sldNum" sz="quarter" idx="5"/>
          </p:nvPr>
        </p:nvSpPr>
        <p:spPr>
          <a:xfrm>
            <a:off x="5674953" y="6542559"/>
            <a:ext cx="4341442" cy="344408"/>
          </a:xfrm>
          <a:prstGeom prst="rect">
            <a:avLst/>
          </a:prstGeom>
        </p:spPr>
        <p:txBody>
          <a:bodyPr vert="horz" lIns="96601" tIns="48300" rIns="96601" bIns="48300" rtlCol="0" anchor="b"/>
          <a:lstStyle>
            <a:lvl1pPr algn="r" fontAlgn="auto">
              <a:spcBef>
                <a:spcPts val="0"/>
              </a:spcBef>
              <a:spcAft>
                <a:spcPts val="0"/>
              </a:spcAft>
              <a:defRPr sz="1300" smtClean="0">
                <a:latin typeface="+mn-lt"/>
              </a:defRPr>
            </a:lvl1pPr>
          </a:lstStyle>
          <a:p>
            <a:pPr>
              <a:defRPr/>
            </a:pPr>
            <a:fld id="{9A082F93-9BE6-4DB3-820A-42001E5BDB0A}" type="slidenum">
              <a:rPr lang="de-DE"/>
              <a:pPr>
                <a:defRPr/>
              </a:pPr>
              <a:t>‹Nr.›</a:t>
            </a:fld>
            <a:endParaRPr lang="de-DE" dirty="0"/>
          </a:p>
        </p:txBody>
      </p:sp>
    </p:spTree>
    <p:extLst>
      <p:ext uri="{BB962C8B-B14F-4D97-AF65-F5344CB8AC3E}">
        <p14:creationId xmlns:p14="http://schemas.microsoft.com/office/powerpoint/2010/main" val="27822418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diw.de/de/diw_01.c.413334.de/gini-koeffizient.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9A082F93-9BE6-4DB3-820A-42001E5BDB0A}" type="slidenum">
              <a:rPr lang="de-DE" smtClean="0"/>
              <a:pPr>
                <a:defRPr/>
              </a:pPr>
              <a:t>1</a:t>
            </a:fld>
            <a:endParaRPr lang="de-DE" dirty="0"/>
          </a:p>
        </p:txBody>
      </p:sp>
    </p:spTree>
    <p:extLst>
      <p:ext uri="{BB962C8B-B14F-4D97-AF65-F5344CB8AC3E}">
        <p14:creationId xmlns:p14="http://schemas.microsoft.com/office/powerpoint/2010/main" val="1319981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12</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defTabSz="931499">
              <a:spcBef>
                <a:spcPct val="0"/>
              </a:spcBef>
              <a:defRPr/>
            </a:pPr>
            <a:endParaRPr lang="de-DE" dirty="0"/>
          </a:p>
        </p:txBody>
      </p:sp>
    </p:spTree>
    <p:extLst>
      <p:ext uri="{BB962C8B-B14F-4D97-AF65-F5344CB8AC3E}">
        <p14:creationId xmlns:p14="http://schemas.microsoft.com/office/powerpoint/2010/main" val="3999107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13</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defTabSz="931499">
              <a:spcBef>
                <a:spcPct val="0"/>
              </a:spcBef>
              <a:defRPr/>
            </a:pPr>
            <a:endParaRPr lang="de-DE" dirty="0"/>
          </a:p>
        </p:txBody>
      </p:sp>
    </p:spTree>
    <p:extLst>
      <p:ext uri="{BB962C8B-B14F-4D97-AF65-F5344CB8AC3E}">
        <p14:creationId xmlns:p14="http://schemas.microsoft.com/office/powerpoint/2010/main" val="3081818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15</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946222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16</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364425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17</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1145840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18</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198392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19</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2563476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21</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3052346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22</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2151904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23</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35026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F22FBA-0C2A-48F9-BD20-9B0D4A907441}" type="slidenum">
              <a:rPr lang="de-DE">
                <a:latin typeface="Arial" charset="0"/>
              </a:rPr>
              <a:pPr fontAlgn="base">
                <a:spcBef>
                  <a:spcPct val="0"/>
                </a:spcBef>
                <a:spcAft>
                  <a:spcPct val="0"/>
                </a:spcAft>
              </a:pPr>
              <a:t>2</a:t>
            </a:fld>
            <a:endParaRPr lang="de-DE" dirty="0">
              <a:latin typeface="Arial" charset="0"/>
            </a:endParaRPr>
          </a:p>
        </p:txBody>
      </p:sp>
      <p:sp>
        <p:nvSpPr>
          <p:cNvPr id="10242"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0243"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3483110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24</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3250709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9A082F93-9BE6-4DB3-820A-42001E5BDB0A}" type="slidenum">
              <a:rPr lang="de-DE" smtClean="0"/>
              <a:pPr>
                <a:defRPr/>
              </a:pPr>
              <a:t>25</a:t>
            </a:fld>
            <a:endParaRPr lang="de-DE" dirty="0"/>
          </a:p>
        </p:txBody>
      </p:sp>
    </p:spTree>
    <p:extLst>
      <p:ext uri="{BB962C8B-B14F-4D97-AF65-F5344CB8AC3E}">
        <p14:creationId xmlns:p14="http://schemas.microsoft.com/office/powerpoint/2010/main" val="1419063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9A082F93-9BE6-4DB3-820A-42001E5BDB0A}" type="slidenum">
              <a:rPr lang="de-DE" smtClean="0"/>
              <a:pPr>
                <a:defRPr/>
              </a:pPr>
              <a:t>26</a:t>
            </a:fld>
            <a:endParaRPr lang="de-DE" dirty="0"/>
          </a:p>
        </p:txBody>
      </p:sp>
    </p:spTree>
    <p:extLst>
      <p:ext uri="{BB962C8B-B14F-4D97-AF65-F5344CB8AC3E}">
        <p14:creationId xmlns:p14="http://schemas.microsoft.com/office/powerpoint/2010/main" val="3213887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F22FBA-0C2A-48F9-BD20-9B0D4A907441}" type="slidenum">
              <a:rPr lang="de-DE">
                <a:latin typeface="Arial" charset="0"/>
              </a:rPr>
              <a:pPr fontAlgn="base">
                <a:spcBef>
                  <a:spcPct val="0"/>
                </a:spcBef>
                <a:spcAft>
                  <a:spcPct val="0"/>
                </a:spcAft>
              </a:pPr>
              <a:t>4</a:t>
            </a:fld>
            <a:endParaRPr lang="de-DE" dirty="0">
              <a:latin typeface="Arial" charset="0"/>
            </a:endParaRPr>
          </a:p>
        </p:txBody>
      </p:sp>
      <p:sp>
        <p:nvSpPr>
          <p:cNvPr id="10242"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0243"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F22FBA-0C2A-48F9-BD20-9B0D4A907441}" type="slidenum">
              <a:rPr lang="de-DE">
                <a:latin typeface="Arial" charset="0"/>
              </a:rPr>
              <a:pPr fontAlgn="base">
                <a:spcBef>
                  <a:spcPct val="0"/>
                </a:spcBef>
                <a:spcAft>
                  <a:spcPct val="0"/>
                </a:spcAft>
              </a:pPr>
              <a:t>5</a:t>
            </a:fld>
            <a:endParaRPr lang="de-DE" dirty="0">
              <a:latin typeface="Arial" charset="0"/>
            </a:endParaRPr>
          </a:p>
        </p:txBody>
      </p:sp>
      <p:sp>
        <p:nvSpPr>
          <p:cNvPr id="10242"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0243"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539643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F22FBA-0C2A-48F9-BD20-9B0D4A907441}" type="slidenum">
              <a:rPr lang="de-DE">
                <a:latin typeface="Arial" charset="0"/>
              </a:rPr>
              <a:pPr fontAlgn="base">
                <a:spcBef>
                  <a:spcPct val="0"/>
                </a:spcBef>
                <a:spcAft>
                  <a:spcPct val="0"/>
                </a:spcAft>
              </a:pPr>
              <a:t>6</a:t>
            </a:fld>
            <a:endParaRPr lang="de-DE" dirty="0">
              <a:latin typeface="Arial" charset="0"/>
            </a:endParaRPr>
          </a:p>
        </p:txBody>
      </p:sp>
      <p:sp>
        <p:nvSpPr>
          <p:cNvPr id="10242"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0243"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1625422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F22FBA-0C2A-48F9-BD20-9B0D4A907441}" type="slidenum">
              <a:rPr lang="de-DE">
                <a:latin typeface="Arial" charset="0"/>
              </a:rPr>
              <a:pPr fontAlgn="base">
                <a:spcBef>
                  <a:spcPct val="0"/>
                </a:spcBef>
                <a:spcAft>
                  <a:spcPct val="0"/>
                </a:spcAft>
              </a:pPr>
              <a:t>7</a:t>
            </a:fld>
            <a:endParaRPr lang="de-DE" dirty="0">
              <a:latin typeface="Arial" charset="0"/>
            </a:endParaRPr>
          </a:p>
        </p:txBody>
      </p:sp>
      <p:sp>
        <p:nvSpPr>
          <p:cNvPr id="10242"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0243"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104736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8</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a:spcBef>
                <a:spcPct val="0"/>
              </a:spcBef>
            </a:pPr>
            <a:endParaRPr lang="de-DE" dirty="0"/>
          </a:p>
        </p:txBody>
      </p:sp>
    </p:spTree>
    <p:extLst>
      <p:ext uri="{BB962C8B-B14F-4D97-AF65-F5344CB8AC3E}">
        <p14:creationId xmlns:p14="http://schemas.microsoft.com/office/powerpoint/2010/main" val="2791678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9</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defTabSz="931499">
              <a:spcBef>
                <a:spcPct val="0"/>
              </a:spcBef>
            </a:pPr>
            <a:r>
              <a:rPr lang="de-DE" dirty="0">
                <a:hlinkClick r:id="rId3"/>
              </a:rPr>
              <a:t>Vgl. www.diw.de/de/diw_01.c.413334.de/gini-koeffizient.html</a:t>
            </a:r>
            <a:endParaRPr lang="de-DE" dirty="0"/>
          </a:p>
          <a:p>
            <a:pPr>
              <a:spcBef>
                <a:spcPct val="0"/>
              </a:spcBef>
            </a:pPr>
            <a:endParaRPr lang="de-DE" dirty="0"/>
          </a:p>
        </p:txBody>
      </p:sp>
    </p:spTree>
    <p:extLst>
      <p:ext uri="{BB962C8B-B14F-4D97-AF65-F5344CB8AC3E}">
        <p14:creationId xmlns:p14="http://schemas.microsoft.com/office/powerpoint/2010/main" val="398141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0541E6-844A-4F36-AF16-5918347D107B}" type="slidenum">
              <a:rPr lang="de-DE">
                <a:latin typeface="Arial" charset="0"/>
              </a:rPr>
              <a:pPr fontAlgn="base">
                <a:spcBef>
                  <a:spcPct val="0"/>
                </a:spcBef>
                <a:spcAft>
                  <a:spcPct val="0"/>
                </a:spcAft>
              </a:pPr>
              <a:t>11</a:t>
            </a:fld>
            <a:endParaRPr lang="de-DE" dirty="0">
              <a:latin typeface="Arial" charset="0"/>
            </a:endParaRPr>
          </a:p>
        </p:txBody>
      </p:sp>
      <p:sp>
        <p:nvSpPr>
          <p:cNvPr id="12290" name="Rectangle 2"/>
          <p:cNvSpPr>
            <a:spLocks noGrp="1" noRot="1" noChangeAspect="1" noChangeArrowheads="1" noTextEdit="1"/>
          </p:cNvSpPr>
          <p:nvPr>
            <p:ph type="sldImg"/>
          </p:nvPr>
        </p:nvSpPr>
        <p:spPr bwMode="auto">
          <a:xfrm>
            <a:off x="3308350" y="520700"/>
            <a:ext cx="3430588" cy="2573338"/>
          </a:xfrm>
          <a:noFill/>
          <a:ln>
            <a:solidFill>
              <a:srgbClr val="000000"/>
            </a:solidFill>
            <a:miter lim="800000"/>
            <a:headEnd/>
            <a:tailEnd/>
          </a:ln>
        </p:spPr>
      </p:sp>
      <p:sp>
        <p:nvSpPr>
          <p:cNvPr id="12291" name="Rectangle 3"/>
          <p:cNvSpPr>
            <a:spLocks noGrp="1" noChangeArrowheads="1"/>
          </p:cNvSpPr>
          <p:nvPr>
            <p:ph type="body" idx="1"/>
          </p:nvPr>
        </p:nvSpPr>
        <p:spPr bwMode="auto">
          <a:xfrm>
            <a:off x="1338151" y="3270683"/>
            <a:ext cx="7342418" cy="3102065"/>
          </a:xfrm>
          <a:noFill/>
        </p:spPr>
        <p:txBody>
          <a:bodyPr wrap="square" numCol="1" anchor="t" anchorCtr="0" compatLnSpc="1">
            <a:prstTxWarp prst="textNoShape">
              <a:avLst/>
            </a:prstTxWarp>
          </a:bodyPr>
          <a:lstStyle/>
          <a:p>
            <a:pPr defTabSz="931499">
              <a:spcBef>
                <a:spcPct val="0"/>
              </a:spcBef>
              <a:defRPr/>
            </a:pPr>
            <a:r>
              <a:rPr lang="de-DE" dirty="0"/>
              <a:t>Dem Bereich Rechnungslegung wurden die mit dem HGB in Verbindung stehenden Informationspflichten zugeordnet. Der Besteuerung wurden jene Informationspflichten zugewiesen, die aus dem UStG, dem GewStG, dem KStG oder dem EStG resultieren.</a:t>
            </a:r>
          </a:p>
          <a:p>
            <a:pPr>
              <a:spcBef>
                <a:spcPct val="0"/>
              </a:spcBef>
            </a:pPr>
            <a:endParaRPr lang="de-DE" dirty="0"/>
          </a:p>
          <a:p>
            <a:pPr>
              <a:spcBef>
                <a:spcPct val="0"/>
              </a:spcBef>
            </a:pPr>
            <a:r>
              <a:rPr lang="de-DE" i="1" dirty="0"/>
              <a:t>Die zehn gesetzlichen Verpflichtungen mit den größten Bürokratiekosten in den Bereichen Rechnungslegung und Besteuerung (per 13.01.2021)</a:t>
            </a:r>
            <a:endParaRPr lang="de-DE" dirty="0"/>
          </a:p>
        </p:txBody>
      </p:sp>
    </p:spTree>
    <p:extLst>
      <p:ext uri="{BB962C8B-B14F-4D97-AF65-F5344CB8AC3E}">
        <p14:creationId xmlns:p14="http://schemas.microsoft.com/office/powerpoint/2010/main" val="3673223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lvl1pPr>
              <a:defRPr/>
            </a:lvl1pPr>
          </a:lstStyle>
          <a:p>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a:p>
        </p:txBody>
      </p:sp>
      <p:pic>
        <p:nvPicPr>
          <p:cNvPr id="6" name="Grafik 5"/>
          <p:cNvPicPr>
            <a:picLocks noChangeAspect="1"/>
          </p:cNvPicPr>
          <p:nvPr userDrawn="1"/>
        </p:nvPicPr>
        <p:blipFill>
          <a:blip r:embed="rId2">
            <a:lum bright="70000" contrast="-70000"/>
            <a:extLst>
              <a:ext uri="{28A0092B-C50C-407E-A947-70E740481C1C}">
                <a14:useLocalDpi xmlns:a14="http://schemas.microsoft.com/office/drawing/2010/main" val="0"/>
              </a:ext>
            </a:extLst>
          </a:blip>
          <a:stretch>
            <a:fillRect/>
          </a:stretch>
        </p:blipFill>
        <p:spPr>
          <a:xfrm>
            <a:off x="395536" y="980728"/>
            <a:ext cx="8352928" cy="489654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1" name="Textplatzhalter 20"/>
          <p:cNvSpPr>
            <a:spLocks noGrp="1"/>
          </p:cNvSpPr>
          <p:nvPr>
            <p:ph type="body" sz="quarter" idx="10"/>
          </p:nvPr>
        </p:nvSpPr>
        <p:spPr>
          <a:xfrm>
            <a:off x="395287" y="1628774"/>
            <a:ext cx="8353425" cy="4537075"/>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itel 3"/>
          <p:cNvSpPr>
            <a:spLocks noGrp="1"/>
          </p:cNvSpPr>
          <p:nvPr>
            <p:ph type="title"/>
          </p:nvPr>
        </p:nvSpPr>
        <p:spPr>
          <a:xfrm>
            <a:off x="395287" y="1052514"/>
            <a:ext cx="8353425" cy="576262"/>
          </a:xfrm>
          <a:prstGeom prst="rect">
            <a:avLst/>
          </a:prstGeom>
        </p:spPr>
        <p:txBody>
          <a:bodyPr/>
          <a:lstStyle>
            <a:lvl1pPr algn="l">
              <a:defRPr lang="de-DE" sz="3000" b="1" kern="1200" dirty="0">
                <a:solidFill>
                  <a:srgbClr val="00418F"/>
                </a:solidFill>
                <a:latin typeface="+mn-lt"/>
                <a:ea typeface="+mn-ea"/>
                <a:cs typeface="+mn-cs"/>
              </a:defRPr>
            </a:lvl1pPr>
          </a:lstStyle>
          <a:p>
            <a:r>
              <a:rPr lang="de-DE" dirty="0"/>
              <a:t>Titelmasterformat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auptgliederung">
    <p:spTree>
      <p:nvGrpSpPr>
        <p:cNvPr id="1" name=""/>
        <p:cNvGrpSpPr/>
        <p:nvPr/>
      </p:nvGrpSpPr>
      <p:grpSpPr>
        <a:xfrm>
          <a:off x="0" y="0"/>
          <a:ext cx="0" cy="0"/>
          <a:chOff x="0" y="0"/>
          <a:chExt cx="0" cy="0"/>
        </a:xfrm>
      </p:grpSpPr>
      <p:sp>
        <p:nvSpPr>
          <p:cNvPr id="3" name="Textfeld 4"/>
          <p:cNvSpPr txBox="1"/>
          <p:nvPr userDrawn="1"/>
        </p:nvSpPr>
        <p:spPr>
          <a:xfrm>
            <a:off x="395288" y="1628775"/>
            <a:ext cx="8353425" cy="4537075"/>
          </a:xfrm>
          <a:prstGeom prst="rect">
            <a:avLst/>
          </a:prstGeom>
          <a:noFill/>
        </p:spPr>
        <p:txBody>
          <a:bodyPr/>
          <a:lstStyle/>
          <a:p>
            <a:pPr marL="449263" indent="-449263" fontAlgn="auto">
              <a:spcBef>
                <a:spcPct val="20000"/>
              </a:spcBef>
              <a:spcAft>
                <a:spcPts val="0"/>
              </a:spcAft>
              <a:buFont typeface="+mj-lt"/>
              <a:buAutoNum type="arabicPeriod"/>
              <a:defRPr/>
            </a:pPr>
            <a:r>
              <a:rPr lang="de-DE" sz="2800" kern="1200" dirty="0">
                <a:solidFill>
                  <a:srgbClr val="00418F"/>
                </a:solidFill>
                <a:latin typeface="+mn-lt"/>
                <a:ea typeface="+mn-ea"/>
                <a:cs typeface="+mn-cs"/>
              </a:rPr>
              <a:t>Problemstellung</a:t>
            </a:r>
            <a:r>
              <a:rPr lang="de-DE" sz="2800" kern="1200" baseline="0" dirty="0">
                <a:solidFill>
                  <a:srgbClr val="00418F"/>
                </a:solidFill>
                <a:latin typeface="+mn-lt"/>
                <a:ea typeface="+mn-ea"/>
                <a:cs typeface="+mn-cs"/>
              </a:rPr>
              <a:t> und Forschungsfragen</a:t>
            </a:r>
            <a:endParaRPr lang="de-DE" sz="2800" kern="1200" dirty="0">
              <a:solidFill>
                <a:srgbClr val="00418F"/>
              </a:solidFill>
              <a:latin typeface="+mn-lt"/>
              <a:ea typeface="+mn-ea"/>
              <a:cs typeface="+mn-cs"/>
            </a:endParaRPr>
          </a:p>
          <a:p>
            <a:pPr marL="449263" marR="0" lvl="0" indent="-449263" algn="l" defTabSz="914400" rtl="0" eaLnBrk="1" fontAlgn="auto" latinLnBrk="0" hangingPunct="1">
              <a:lnSpc>
                <a:spcPct val="100000"/>
              </a:lnSpc>
              <a:spcBef>
                <a:spcPct val="20000"/>
              </a:spcBef>
              <a:spcAft>
                <a:spcPts val="0"/>
              </a:spcAft>
              <a:buClrTx/>
              <a:buSzTx/>
              <a:buFont typeface="+mj-lt"/>
              <a:buAutoNum type="arabicPeriod"/>
              <a:tabLst/>
              <a:defRPr/>
            </a:pPr>
            <a:r>
              <a:rPr lang="de-DE" sz="2800" kern="1200" dirty="0">
                <a:solidFill>
                  <a:srgbClr val="00418F"/>
                </a:solidFill>
                <a:latin typeface="+mn-lt"/>
                <a:ea typeface="+mn-ea"/>
                <a:cs typeface="+mn-cs"/>
              </a:rPr>
              <a:t>(Historische) Einordnung der Vermögensteuer und Fakten zur Vermögensverteilung und -</a:t>
            </a:r>
            <a:r>
              <a:rPr lang="de-DE" sz="2800" kern="1200" baseline="0" dirty="0">
                <a:solidFill>
                  <a:srgbClr val="00418F"/>
                </a:solidFill>
                <a:latin typeface="+mn-lt"/>
                <a:ea typeface="+mn-ea"/>
                <a:cs typeface="+mn-cs"/>
              </a:rPr>
              <a:t>besteuerung</a:t>
            </a:r>
            <a:endParaRPr lang="de-DE" sz="2800" kern="1200" dirty="0">
              <a:solidFill>
                <a:srgbClr val="00418F"/>
              </a:solidFill>
              <a:latin typeface="+mn-lt"/>
              <a:ea typeface="+mn-ea"/>
              <a:cs typeface="+mn-cs"/>
            </a:endParaRPr>
          </a:p>
          <a:p>
            <a:pPr marL="449263" indent="-449263" fontAlgn="auto">
              <a:spcBef>
                <a:spcPct val="20000"/>
              </a:spcBef>
              <a:spcAft>
                <a:spcPts val="0"/>
              </a:spcAft>
              <a:buFont typeface="+mj-lt"/>
              <a:buAutoNum type="arabicPeriod"/>
              <a:defRPr/>
            </a:pPr>
            <a:r>
              <a:rPr lang="de-DE" sz="2800" kern="1200" dirty="0">
                <a:solidFill>
                  <a:srgbClr val="00418F"/>
                </a:solidFill>
                <a:latin typeface="+mn-lt"/>
                <a:ea typeface="+mn-ea"/>
                <a:cs typeface="+mn-cs"/>
              </a:rPr>
              <a:t>Betriebswirtschaftliche</a:t>
            </a:r>
            <a:r>
              <a:rPr lang="de-DE" sz="2800" kern="1200" baseline="0" dirty="0">
                <a:solidFill>
                  <a:srgbClr val="00418F"/>
                </a:solidFill>
                <a:latin typeface="+mn-lt"/>
                <a:ea typeface="+mn-ea"/>
                <a:cs typeface="+mn-cs"/>
              </a:rPr>
              <a:t> Problemfelder</a:t>
            </a:r>
            <a:endParaRPr lang="de-DE" sz="2800" kern="1200" dirty="0">
              <a:solidFill>
                <a:srgbClr val="00418F"/>
              </a:solidFill>
              <a:latin typeface="+mn-lt"/>
              <a:ea typeface="+mn-ea"/>
              <a:cs typeface="+mn-cs"/>
            </a:endParaRPr>
          </a:p>
          <a:p>
            <a:pPr marL="449263" indent="-449263" fontAlgn="auto">
              <a:spcBef>
                <a:spcPct val="20000"/>
              </a:spcBef>
              <a:spcAft>
                <a:spcPts val="0"/>
              </a:spcAft>
              <a:buFont typeface="+mj-lt"/>
              <a:buAutoNum type="arabicPeriod"/>
              <a:defRPr/>
            </a:pPr>
            <a:r>
              <a:rPr lang="de-DE" sz="2800" kern="1200" dirty="0">
                <a:solidFill>
                  <a:srgbClr val="00418F"/>
                </a:solidFill>
                <a:latin typeface="+mn-lt"/>
                <a:ea typeface="+mn-ea"/>
                <a:cs typeface="+mn-cs"/>
              </a:rPr>
              <a:t>V</a:t>
            </a:r>
            <a:r>
              <a:rPr lang="de-DE" sz="2800" kern="1200" baseline="0" dirty="0">
                <a:solidFill>
                  <a:srgbClr val="00418F"/>
                </a:solidFill>
                <a:latin typeface="+mn-lt"/>
                <a:ea typeface="+mn-ea"/>
                <a:cs typeface="+mn-cs"/>
              </a:rPr>
              <a:t>erfassungsrechtlicher Rahmen und </a:t>
            </a:r>
            <a:r>
              <a:rPr lang="de-DE" sz="2800" kern="1200" dirty="0">
                <a:solidFill>
                  <a:srgbClr val="00418F"/>
                </a:solidFill>
                <a:latin typeface="+mn-lt"/>
                <a:ea typeface="+mn-ea"/>
                <a:cs typeface="+mn-cs"/>
              </a:rPr>
              <a:t>steuerrechtliche Diskussion</a:t>
            </a:r>
          </a:p>
          <a:p>
            <a:pPr marL="449263" indent="-449263" fontAlgn="auto">
              <a:spcBef>
                <a:spcPct val="20000"/>
              </a:spcBef>
              <a:spcAft>
                <a:spcPts val="0"/>
              </a:spcAft>
              <a:buFont typeface="+mj-lt"/>
              <a:buAutoNum type="arabicPeriod"/>
              <a:defRPr/>
            </a:pPr>
            <a:r>
              <a:rPr lang="de-DE" sz="2800" kern="1200" dirty="0">
                <a:solidFill>
                  <a:srgbClr val="00418F"/>
                </a:solidFill>
                <a:latin typeface="+mn-lt"/>
                <a:ea typeface="+mn-ea"/>
                <a:cs typeface="+mn-cs"/>
              </a:rPr>
              <a:t>Eigene Abwägung</a:t>
            </a:r>
          </a:p>
          <a:p>
            <a:pPr fontAlgn="auto">
              <a:spcBef>
                <a:spcPts val="0"/>
              </a:spcBef>
              <a:spcAft>
                <a:spcPts val="0"/>
              </a:spcAft>
              <a:defRPr/>
            </a:pPr>
            <a:endParaRPr lang="de-DE" dirty="0">
              <a:latin typeface="+mn-lt"/>
            </a:endParaRPr>
          </a:p>
        </p:txBody>
      </p:sp>
      <p:sp>
        <p:nvSpPr>
          <p:cNvPr id="4" name="Titel 3"/>
          <p:cNvSpPr>
            <a:spLocks noGrp="1"/>
          </p:cNvSpPr>
          <p:nvPr>
            <p:ph type="title"/>
          </p:nvPr>
        </p:nvSpPr>
        <p:spPr>
          <a:xfrm>
            <a:off x="395287" y="1052514"/>
            <a:ext cx="8353425" cy="576262"/>
          </a:xfrm>
          <a:prstGeom prst="rect">
            <a:avLst/>
          </a:prstGeom>
        </p:spPr>
        <p:txBody>
          <a:bodyPr/>
          <a:lstStyle>
            <a:lvl1pPr algn="l">
              <a:defRPr lang="de-DE" sz="3000" b="1" kern="1200" dirty="0">
                <a:solidFill>
                  <a:srgbClr val="00418F"/>
                </a:solidFill>
                <a:latin typeface="+mn-lt"/>
                <a:ea typeface="+mn-ea"/>
                <a:cs typeface="+mn-cs"/>
              </a:defRPr>
            </a:lvl1pPr>
          </a:lstStyle>
          <a:p>
            <a:r>
              <a:rPr lang="de-DE" dirty="0"/>
              <a:t>Titelmasterformat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395288" y="1052513"/>
            <a:ext cx="8353425" cy="511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pic>
        <p:nvPicPr>
          <p:cNvPr id="1027" name="Picture 16" descr="Linie_mit_Logo"/>
          <p:cNvPicPr>
            <a:picLocks noChangeAspect="1" noChangeArrowheads="1"/>
          </p:cNvPicPr>
          <p:nvPr userDrawn="1"/>
        </p:nvPicPr>
        <p:blipFill>
          <a:blip r:embed="rId6"/>
          <a:srcRect b="6248"/>
          <a:stretch>
            <a:fillRect/>
          </a:stretch>
        </p:blipFill>
        <p:spPr bwMode="auto">
          <a:xfrm>
            <a:off x="0" y="44450"/>
            <a:ext cx="9144000" cy="925513"/>
          </a:xfrm>
          <a:prstGeom prst="rect">
            <a:avLst/>
          </a:prstGeom>
          <a:noFill/>
          <a:ln w="9525">
            <a:noFill/>
            <a:miter lim="800000"/>
            <a:headEnd/>
            <a:tailEnd/>
          </a:ln>
        </p:spPr>
      </p:pic>
      <p:sp>
        <p:nvSpPr>
          <p:cNvPr id="14" name="Textfeld 13"/>
          <p:cNvSpPr txBox="1"/>
          <p:nvPr userDrawn="1"/>
        </p:nvSpPr>
        <p:spPr>
          <a:xfrm>
            <a:off x="395288" y="6381750"/>
            <a:ext cx="2305050" cy="246063"/>
          </a:xfrm>
          <a:prstGeom prst="rect">
            <a:avLst/>
          </a:prstGeom>
          <a:noFill/>
        </p:spPr>
        <p:txBody>
          <a:bodyPr>
            <a:spAutoFit/>
          </a:bodyPr>
          <a:lstStyle/>
          <a:p>
            <a:pPr fontAlgn="auto">
              <a:spcBef>
                <a:spcPts val="0"/>
              </a:spcBef>
              <a:spcAft>
                <a:spcPts val="0"/>
              </a:spcAft>
              <a:defRPr/>
            </a:pPr>
            <a:r>
              <a:rPr lang="de-DE" sz="1000" dirty="0">
                <a:solidFill>
                  <a:srgbClr val="00418F"/>
                </a:solidFill>
                <a:latin typeface="Frutiger LT Com 45 Light" pitchFamily="34" charset="0"/>
              </a:rPr>
              <a:t>Folie </a:t>
            </a:r>
            <a:fld id="{1DE96A94-E13E-4038-9DA1-48C4F0274A69}" type="slidenum">
              <a:rPr lang="de-DE" sz="1000" smtClean="0">
                <a:solidFill>
                  <a:srgbClr val="00418F"/>
                </a:solidFill>
                <a:latin typeface="Frutiger LT Com 45 Light" pitchFamily="34" charset="0"/>
              </a:rPr>
              <a:pPr fontAlgn="auto">
                <a:spcBef>
                  <a:spcPts val="0"/>
                </a:spcBef>
                <a:spcAft>
                  <a:spcPts val="0"/>
                </a:spcAft>
                <a:defRPr/>
              </a:pPr>
              <a:t>‹Nr.›</a:t>
            </a:fld>
            <a:r>
              <a:rPr lang="de-DE" sz="1000" dirty="0">
                <a:solidFill>
                  <a:srgbClr val="00418F"/>
                </a:solidFill>
                <a:latin typeface="Frutiger LT Com 45 Light" pitchFamily="34" charset="0"/>
              </a:rPr>
              <a:t> </a:t>
            </a:r>
          </a:p>
        </p:txBody>
      </p:sp>
      <p:sp>
        <p:nvSpPr>
          <p:cNvPr id="15" name="Textfeld 14"/>
          <p:cNvSpPr txBox="1"/>
          <p:nvPr userDrawn="1"/>
        </p:nvSpPr>
        <p:spPr>
          <a:xfrm>
            <a:off x="2771800" y="6381750"/>
            <a:ext cx="5976913" cy="246221"/>
          </a:xfrm>
          <a:prstGeom prst="rect">
            <a:avLst/>
          </a:prstGeom>
          <a:noFill/>
        </p:spPr>
        <p:txBody>
          <a:bodyPr wrap="square">
            <a:spAutoFit/>
          </a:bodyPr>
          <a:lstStyle/>
          <a:p>
            <a:pPr algn="r" fontAlgn="auto">
              <a:spcBef>
                <a:spcPts val="0"/>
              </a:spcBef>
              <a:spcAft>
                <a:spcPts val="0"/>
              </a:spcAft>
              <a:defRPr/>
            </a:pPr>
            <a:r>
              <a:rPr lang="de-DE" sz="1000" dirty="0">
                <a:solidFill>
                  <a:srgbClr val="00418F"/>
                </a:solidFill>
                <a:latin typeface="Frutiger LT Com 45 Light" pitchFamily="34" charset="0"/>
              </a:rPr>
              <a:t>Sandra Müller-Thomczik, Stephan Meyering – Lehrstuhl für BWL, insb. Betriebswirtschaftliche Steuerlehre</a:t>
            </a:r>
          </a:p>
        </p:txBody>
      </p:sp>
      <p:sp>
        <p:nvSpPr>
          <p:cNvPr id="16" name="Line 9"/>
          <p:cNvSpPr>
            <a:spLocks noChangeShapeType="1"/>
          </p:cNvSpPr>
          <p:nvPr userDrawn="1"/>
        </p:nvSpPr>
        <p:spPr bwMode="auto">
          <a:xfrm>
            <a:off x="395288" y="6381750"/>
            <a:ext cx="8353425" cy="0"/>
          </a:xfrm>
          <a:prstGeom prst="line">
            <a:avLst/>
          </a:prstGeom>
          <a:noFill/>
          <a:ln w="9525">
            <a:solidFill>
              <a:srgbClr val="00418F"/>
            </a:solidFill>
            <a:round/>
            <a:headEnd/>
            <a:tailEnd/>
          </a:ln>
          <a:effectLst/>
        </p:spPr>
        <p:txBody>
          <a:bodyPr/>
          <a:lstStyle/>
          <a:p>
            <a:pPr fontAlgn="auto">
              <a:spcBef>
                <a:spcPts val="0"/>
              </a:spcBef>
              <a:spcAft>
                <a:spcPts val="0"/>
              </a:spcAft>
              <a:defRPr/>
            </a:pPr>
            <a:endParaRPr lang="de-DE" dirty="0">
              <a:latin typeface="+mn-lt"/>
            </a:endParaRPr>
          </a:p>
        </p:txBody>
      </p:sp>
      <p:sp>
        <p:nvSpPr>
          <p:cNvPr id="8" name="Text Box 10"/>
          <p:cNvSpPr txBox="1">
            <a:spLocks noChangeArrowheads="1"/>
          </p:cNvSpPr>
          <p:nvPr userDrawn="1"/>
        </p:nvSpPr>
        <p:spPr bwMode="auto">
          <a:xfrm>
            <a:off x="2629619" y="333375"/>
            <a:ext cx="5038725" cy="468313"/>
          </a:xfrm>
          <a:prstGeom prst="rect">
            <a:avLst/>
          </a:prstGeom>
          <a:noFill/>
          <a:ln>
            <a:noFill/>
          </a:ln>
          <a:effectLst/>
        </p:spPr>
        <p:txBody>
          <a:bodyPr lIns="0" tIns="0" rIns="108000" bIns="36000" anchor="b"/>
          <a:lstStyle>
            <a:lvl1pPr eaLnBrk="0" hangingPunct="0">
              <a:defRPr>
                <a:solidFill>
                  <a:schemeClr val="tx1"/>
                </a:solidFill>
                <a:latin typeface="Frutiger 45" pitchFamily="34" charset="0"/>
              </a:defRPr>
            </a:lvl1pPr>
            <a:lvl2pPr marL="742950" indent="-285750" eaLnBrk="0" hangingPunct="0">
              <a:defRPr>
                <a:solidFill>
                  <a:schemeClr val="tx1"/>
                </a:solidFill>
                <a:latin typeface="Frutiger 45" pitchFamily="34" charset="0"/>
              </a:defRPr>
            </a:lvl2pPr>
            <a:lvl3pPr marL="1143000" indent="-228600" eaLnBrk="0" hangingPunct="0">
              <a:defRPr>
                <a:solidFill>
                  <a:schemeClr val="tx1"/>
                </a:solidFill>
                <a:latin typeface="Frutiger 45" pitchFamily="34" charset="0"/>
              </a:defRPr>
            </a:lvl3pPr>
            <a:lvl4pPr marL="1600200" indent="-228600" eaLnBrk="0" hangingPunct="0">
              <a:defRPr>
                <a:solidFill>
                  <a:schemeClr val="tx1"/>
                </a:solidFill>
                <a:latin typeface="Frutiger 45" pitchFamily="34" charset="0"/>
              </a:defRPr>
            </a:lvl4pPr>
            <a:lvl5pPr marL="2057400" indent="-228600" eaLnBrk="0" hangingPunct="0">
              <a:defRPr>
                <a:solidFill>
                  <a:schemeClr val="tx1"/>
                </a:solidFill>
                <a:latin typeface="Frutiger 45" pitchFamily="34" charset="0"/>
              </a:defRPr>
            </a:lvl5pPr>
            <a:lvl6pPr marL="2514600" indent="-228600" eaLnBrk="0" fontAlgn="base" hangingPunct="0">
              <a:spcBef>
                <a:spcPct val="0"/>
              </a:spcBef>
              <a:spcAft>
                <a:spcPct val="0"/>
              </a:spcAft>
              <a:defRPr>
                <a:solidFill>
                  <a:schemeClr val="tx1"/>
                </a:solidFill>
                <a:latin typeface="Frutiger 45" pitchFamily="34" charset="0"/>
              </a:defRPr>
            </a:lvl6pPr>
            <a:lvl7pPr marL="2971800" indent="-228600" eaLnBrk="0" fontAlgn="base" hangingPunct="0">
              <a:spcBef>
                <a:spcPct val="0"/>
              </a:spcBef>
              <a:spcAft>
                <a:spcPct val="0"/>
              </a:spcAft>
              <a:defRPr>
                <a:solidFill>
                  <a:schemeClr val="tx1"/>
                </a:solidFill>
                <a:latin typeface="Frutiger 45" pitchFamily="34" charset="0"/>
              </a:defRPr>
            </a:lvl7pPr>
            <a:lvl8pPr marL="3429000" indent="-228600" eaLnBrk="0" fontAlgn="base" hangingPunct="0">
              <a:spcBef>
                <a:spcPct val="0"/>
              </a:spcBef>
              <a:spcAft>
                <a:spcPct val="0"/>
              </a:spcAft>
              <a:defRPr>
                <a:solidFill>
                  <a:schemeClr val="tx1"/>
                </a:solidFill>
                <a:latin typeface="Frutiger 45" pitchFamily="34" charset="0"/>
              </a:defRPr>
            </a:lvl8pPr>
            <a:lvl9pPr marL="3886200" indent="-228600" eaLnBrk="0" fontAlgn="base" hangingPunct="0">
              <a:spcBef>
                <a:spcPct val="0"/>
              </a:spcBef>
              <a:spcAft>
                <a:spcPct val="0"/>
              </a:spcAft>
              <a:defRPr>
                <a:solidFill>
                  <a:schemeClr val="tx1"/>
                </a:solidFill>
                <a:latin typeface="Frutiger 45" pitchFamily="34" charset="0"/>
              </a:defRPr>
            </a:lvl9pPr>
          </a:lstStyle>
          <a:p>
            <a:pPr algn="r" eaLnBrk="1" fontAlgn="auto" hangingPunct="1">
              <a:spcBef>
                <a:spcPts val="0"/>
              </a:spcBef>
              <a:spcAft>
                <a:spcPts val="0"/>
              </a:spcAft>
              <a:defRPr/>
            </a:pPr>
            <a:r>
              <a:rPr lang="de-DE" sz="1000" b="1" dirty="0">
                <a:solidFill>
                  <a:srgbClr val="00418F"/>
                </a:solidFill>
                <a:latin typeface="Frutiger LT Com 45 Light" pitchFamily="34" charset="0"/>
              </a:rPr>
              <a:t>FAKULTÄT FÜR WIRTSCHAFTSWISSENSCHAFT</a:t>
            </a:r>
          </a:p>
        </p:txBody>
      </p:sp>
      <p:pic>
        <p:nvPicPr>
          <p:cNvPr id="10"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006992" y="159653"/>
            <a:ext cx="453439" cy="568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3" r:id="rId1"/>
    <p:sldLayoutId id="2147483652" r:id="rId2"/>
    <p:sldLayoutId id="2147483654" r:id="rId3"/>
    <p:sldLayoutId id="2147483651" r:id="rId4"/>
  </p:sldLayoutIdLst>
  <p:hf sldNum="0"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6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fernuni-hagen.de/meyer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el 1"/>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z="3800" dirty="0"/>
              <a:t>Vermögensteuer – </a:t>
            </a:r>
            <a:br>
              <a:rPr lang="de-DE" sz="3800" dirty="0"/>
            </a:br>
            <a:r>
              <a:rPr lang="de-DE" sz="3800" dirty="0"/>
              <a:t>Zwischen Gerechtigkeitsempfinden und Effizienz der Steuererhebung</a:t>
            </a:r>
            <a:br>
              <a:rPr lang="de-DE" sz="3800" dirty="0"/>
            </a:br>
            <a:r>
              <a:rPr lang="de-DE" sz="3800" dirty="0"/>
              <a:t/>
            </a:r>
            <a:br>
              <a:rPr lang="de-DE" sz="3800" dirty="0"/>
            </a:br>
            <a:r>
              <a:rPr lang="de-DE" sz="2200" dirty="0"/>
              <a:t>Hagener Forschungsdialog, 8. September, 17.00 Uhr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1052513"/>
            <a:ext cx="8353425" cy="576262"/>
          </a:xfrm>
        </p:spPr>
        <p:txBody>
          <a:bodyPr/>
          <a:lstStyle/>
          <a:p>
            <a:pPr fontAlgn="auto">
              <a:spcAft>
                <a:spcPts val="0"/>
              </a:spcAft>
              <a:defRPr/>
            </a:pPr>
            <a:r>
              <a:rPr lang="de-DE" dirty="0"/>
              <a:t>Agenda</a:t>
            </a:r>
            <a:endParaRPr dirty="0"/>
          </a:p>
        </p:txBody>
      </p:sp>
      <p:sp>
        <p:nvSpPr>
          <p:cNvPr id="4"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2767112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fontAlgn="auto">
              <a:spcAft>
                <a:spcPts val="0"/>
              </a:spcAft>
              <a:buFontTx/>
              <a:buChar char="•"/>
              <a:defRPr/>
            </a:pPr>
            <a:r>
              <a:rPr lang="de-DE" sz="2100" dirty="0"/>
              <a:t>Erhebung der Vermögensteuer </a:t>
            </a:r>
            <a:r>
              <a:rPr lang="de-DE" sz="2200" b="1" dirty="0">
                <a:solidFill>
                  <a:srgbClr val="00418F"/>
                </a:solidFill>
              </a:rPr>
              <a:t>würde teuer werden</a:t>
            </a:r>
          </a:p>
          <a:p>
            <a:pPr fontAlgn="auto">
              <a:spcAft>
                <a:spcPts val="0"/>
              </a:spcAft>
              <a:buFontTx/>
              <a:buChar char="•"/>
              <a:defRPr/>
            </a:pPr>
            <a:r>
              <a:rPr lang="de-DE" sz="2100" dirty="0"/>
              <a:t>auch Steuern auf Einkommen und dessen Verwendung sowie Steuern auf Konsum/Verkehr kosten:</a:t>
            </a:r>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500" dirty="0"/>
          </a:p>
          <a:p>
            <a:pPr marL="457200" lvl="1" indent="0" fontAlgn="auto">
              <a:spcAft>
                <a:spcPts val="0"/>
              </a:spcAft>
              <a:buNone/>
              <a:defRPr/>
            </a:pPr>
            <a:endParaRPr lang="de-DE" sz="2000" dirty="0"/>
          </a:p>
          <a:p>
            <a:pPr marL="0" lvl="1" indent="0" fontAlgn="auto">
              <a:spcAft>
                <a:spcPts val="0"/>
              </a:spcAft>
              <a:buNone/>
              <a:defRPr/>
            </a:pPr>
            <a:r>
              <a:rPr lang="de-DE" sz="1600" dirty="0"/>
              <a:t>Quelle: Statistisches Bundesamt: Online-Datenbank des Erfüllungsaufwands (www.ondea.de)</a:t>
            </a:r>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a:p>
            <a:pPr lvl="1" fontAlgn="auto">
              <a:spcAft>
                <a:spcPts val="0"/>
              </a:spcAft>
              <a:buFontTx/>
              <a:buChar char="•"/>
              <a:defRPr/>
            </a:pPr>
            <a:endParaRPr lang="de-DE" sz="2000" dirty="0"/>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3. Betriebswirtschaftliche Problemfelder </a:t>
            </a:r>
          </a:p>
        </p:txBody>
      </p:sp>
      <p:sp>
        <p:nvSpPr>
          <p:cNvPr id="3" name="Rectangle 1"/>
          <p:cNvSpPr>
            <a:spLocks noChangeArrowheads="1"/>
          </p:cNvSpPr>
          <p:nvPr/>
        </p:nvSpPr>
        <p:spPr bwMode="auto">
          <a:xfrm>
            <a:off x="1695450" y="1550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a:ln>
                  <a:noFill/>
                </a:ln>
                <a:solidFill>
                  <a:schemeClr val="tx1"/>
                </a:solidFill>
                <a:effectLst/>
                <a:latin typeface="Arial" panose="020B0604020202020204" pitchFamily="34" charset="0"/>
              </a:rPr>
              <a:t/>
            </a: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3867874591"/>
              </p:ext>
            </p:extLst>
          </p:nvPr>
        </p:nvGraphicFramePr>
        <p:xfrm>
          <a:off x="395288" y="2554022"/>
          <a:ext cx="8353425" cy="3001761"/>
        </p:xfrm>
        <a:graphic>
          <a:graphicData uri="http://schemas.openxmlformats.org/drawingml/2006/table">
            <a:tbl>
              <a:tblPr>
                <a:tableStyleId>{5C22544A-7EE6-4342-B048-85BDC9FD1C3A}</a:tableStyleId>
              </a:tblPr>
              <a:tblGrid>
                <a:gridCol w="6817807">
                  <a:extLst>
                    <a:ext uri="{9D8B030D-6E8A-4147-A177-3AD203B41FA5}">
                      <a16:colId xmlns:a16="http://schemas.microsoft.com/office/drawing/2014/main" val="216528984"/>
                    </a:ext>
                  </a:extLst>
                </a:gridCol>
                <a:gridCol w="1535618">
                  <a:extLst>
                    <a:ext uri="{9D8B030D-6E8A-4147-A177-3AD203B41FA5}">
                      <a16:colId xmlns:a16="http://schemas.microsoft.com/office/drawing/2014/main" val="2726793395"/>
                    </a:ext>
                  </a:extLst>
                </a:gridCol>
              </a:tblGrid>
              <a:tr h="331334">
                <a:tc>
                  <a:txBody>
                    <a:bodyPr/>
                    <a:lstStyle/>
                    <a:p>
                      <a:pPr algn="l" fontAlgn="b"/>
                      <a:r>
                        <a:rPr lang="de-DE" sz="1600" b="1" u="none" strike="noStrike" dirty="0" smtClean="0">
                          <a:effectLst/>
                        </a:rPr>
                        <a:t>Bezeichnung der Vorgabe</a:t>
                      </a:r>
                      <a:endParaRPr lang="de-DE" sz="1600" b="1"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600" b="1" u="none" strike="noStrike" dirty="0">
                          <a:effectLst/>
                        </a:rPr>
                        <a:t>Kosten pro Jahr in Tsd. €</a:t>
                      </a:r>
                      <a:endParaRPr lang="de-DE" sz="1600" b="1"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7215911"/>
                  </a:ext>
                </a:extLst>
              </a:tr>
              <a:tr h="169872">
                <a:tc>
                  <a:txBody>
                    <a:bodyPr/>
                    <a:lstStyle/>
                    <a:p>
                      <a:pPr algn="l" fontAlgn="b"/>
                      <a:r>
                        <a:rPr lang="de-DE" sz="1600" u="none" strike="noStrike" dirty="0">
                          <a:effectLst/>
                        </a:rPr>
                        <a:t>Allgemeine Buchführung</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a:effectLst/>
                        </a:rPr>
                        <a:t>4.136.898</a:t>
                      </a:r>
                      <a:endParaRPr lang="de-DE" sz="1600" b="0" i="0" u="none" strike="noStrike">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36829"/>
                  </a:ext>
                </a:extLst>
              </a:tr>
              <a:tr h="169872">
                <a:tc>
                  <a:txBody>
                    <a:bodyPr/>
                    <a:lstStyle/>
                    <a:p>
                      <a:pPr algn="l" fontAlgn="b"/>
                      <a:r>
                        <a:rPr lang="de-DE" sz="1600" u="none" strike="noStrike" dirty="0">
                          <a:effectLst/>
                        </a:rPr>
                        <a:t>Pflicht zur Jahres- und Konzernabschlusserstellung, Prüfung und Offenlegung für alle Kapitalgesellschaften</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a:effectLst/>
                        </a:rPr>
                        <a:t>3.576.350</a:t>
                      </a:r>
                      <a:endParaRPr lang="de-DE" sz="1600" b="0" i="0" u="none" strike="noStrike">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143123"/>
                  </a:ext>
                </a:extLst>
              </a:tr>
              <a:tr h="169872">
                <a:tc>
                  <a:txBody>
                    <a:bodyPr/>
                    <a:lstStyle/>
                    <a:p>
                      <a:pPr algn="l" fontAlgn="b"/>
                      <a:r>
                        <a:rPr lang="de-DE" sz="1600" u="none" strike="noStrike" dirty="0">
                          <a:effectLst/>
                        </a:rPr>
                        <a:t>Aufbewahrung von Rechnungen</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a:effectLst/>
                        </a:rPr>
                        <a:t>3.344.098</a:t>
                      </a:r>
                      <a:endParaRPr lang="de-DE" sz="1600" b="0" i="0" u="none" strike="noStrike">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4351825"/>
                  </a:ext>
                </a:extLst>
              </a:tr>
              <a:tr h="169872">
                <a:tc>
                  <a:txBody>
                    <a:bodyPr/>
                    <a:lstStyle/>
                    <a:p>
                      <a:pPr algn="l" fontAlgn="b"/>
                      <a:r>
                        <a:rPr lang="de-DE" sz="1600" u="none" strike="noStrike" dirty="0">
                          <a:effectLst/>
                        </a:rPr>
                        <a:t>Abgabe der </a:t>
                      </a:r>
                      <a:r>
                        <a:rPr lang="de-DE" sz="1600" u="none" strike="noStrike" dirty="0" err="1" smtClean="0">
                          <a:effectLst/>
                        </a:rPr>
                        <a:t>Umsatzststeuererklärung</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a:effectLst/>
                        </a:rPr>
                        <a:t>3.070.161</a:t>
                      </a:r>
                      <a:endParaRPr lang="de-DE" sz="1600" b="0" i="0" u="none" strike="noStrike">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0349159"/>
                  </a:ext>
                </a:extLst>
              </a:tr>
              <a:tr h="169872">
                <a:tc>
                  <a:txBody>
                    <a:bodyPr/>
                    <a:lstStyle/>
                    <a:p>
                      <a:pPr algn="l" fontAlgn="b"/>
                      <a:r>
                        <a:rPr lang="de-DE" sz="1600" u="none" strike="noStrike" dirty="0">
                          <a:effectLst/>
                        </a:rPr>
                        <a:t>Stichtagsinventur</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a:effectLst/>
                        </a:rPr>
                        <a:t>2.274.162</a:t>
                      </a:r>
                      <a:endParaRPr lang="de-DE" sz="1600" b="0" i="0" u="none" strike="noStrike">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2609217"/>
                  </a:ext>
                </a:extLst>
              </a:tr>
              <a:tr h="169872">
                <a:tc>
                  <a:txBody>
                    <a:bodyPr/>
                    <a:lstStyle/>
                    <a:p>
                      <a:pPr algn="l" fontAlgn="b"/>
                      <a:r>
                        <a:rPr lang="de-DE" sz="1600" u="none" strike="noStrike" dirty="0">
                          <a:effectLst/>
                        </a:rPr>
                        <a:t>Identifizierungs- und Aufzeichnungspflicht bei Vertragsabschluss einer auf Dauer angelegten Geschäftsbeziehung</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a:effectLst/>
                        </a:rPr>
                        <a:t>2.161.545</a:t>
                      </a:r>
                      <a:endParaRPr lang="de-DE" sz="1600" b="0" i="0" u="none" strike="noStrike">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9289609"/>
                  </a:ext>
                </a:extLst>
              </a:tr>
              <a:tr h="169872">
                <a:tc>
                  <a:txBody>
                    <a:bodyPr/>
                    <a:lstStyle/>
                    <a:p>
                      <a:pPr algn="l" fontAlgn="b"/>
                      <a:r>
                        <a:rPr lang="de-DE" sz="1600" u="none" strike="noStrike" dirty="0">
                          <a:effectLst/>
                        </a:rPr>
                        <a:t>Gewerbesteuererklärungspflicht</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dirty="0">
                          <a:effectLst/>
                        </a:rPr>
                        <a:t>1.859.433</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5745313"/>
                  </a:ext>
                </a:extLst>
              </a:tr>
              <a:tr h="169872">
                <a:tc>
                  <a:txBody>
                    <a:bodyPr/>
                    <a:lstStyle/>
                    <a:p>
                      <a:pPr algn="l" fontAlgn="b"/>
                      <a:r>
                        <a:rPr lang="de-DE" sz="1600" u="none" strike="noStrike" dirty="0">
                          <a:effectLst/>
                        </a:rPr>
                        <a:t>Körperschaftsteuererklärung</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de-DE" sz="1600" u="none" strike="noStrike" dirty="0">
                          <a:effectLst/>
                        </a:rPr>
                        <a:t>1.711.404</a:t>
                      </a:r>
                      <a:endParaRPr lang="de-DE" sz="1600" b="0" i="0" u="none" strike="noStrike" dirty="0">
                        <a:effectLst/>
                        <a:latin typeface="Arial MT"/>
                      </a:endParaRPr>
                    </a:p>
                  </a:txBody>
                  <a:tcPr marL="8409" marR="8409" marT="84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5883430"/>
                  </a:ext>
                </a:extLst>
              </a:tr>
            </a:tbl>
          </a:graphicData>
        </a:graphic>
      </p:graphicFrame>
    </p:spTree>
    <p:extLst>
      <p:ext uri="{BB962C8B-B14F-4D97-AF65-F5344CB8AC3E}">
        <p14:creationId xmlns:p14="http://schemas.microsoft.com/office/powerpoint/2010/main" val="1315033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fontAlgn="auto">
              <a:spcAft>
                <a:spcPts val="0"/>
              </a:spcAft>
              <a:buFontTx/>
              <a:buChar char="•"/>
              <a:defRPr/>
            </a:pPr>
            <a:r>
              <a:rPr lang="de-DE" sz="2200" dirty="0"/>
              <a:t>mögliche Unterscheidungen:</a:t>
            </a:r>
          </a:p>
          <a:p>
            <a:pPr lvl="1" fontAlgn="auto">
              <a:spcAft>
                <a:spcPts val="0"/>
              </a:spcAft>
              <a:buFontTx/>
              <a:buChar char="•"/>
              <a:defRPr/>
            </a:pPr>
            <a:r>
              <a:rPr lang="de-DE" sz="2200" dirty="0"/>
              <a:t>an den Informationen haben die Steuerpflichtigen beim Einkommen und dessen Verwendung zumindest im unternehmerischen Bereich ein </a:t>
            </a:r>
            <a:r>
              <a:rPr lang="de-DE" sz="2200" b="1" dirty="0">
                <a:solidFill>
                  <a:srgbClr val="00418F"/>
                </a:solidFill>
              </a:rPr>
              <a:t>Eigeninteresse</a:t>
            </a:r>
          </a:p>
          <a:p>
            <a:pPr lvl="1" fontAlgn="auto">
              <a:spcAft>
                <a:spcPts val="0"/>
              </a:spcAft>
              <a:buFontTx/>
              <a:buChar char="•"/>
              <a:defRPr/>
            </a:pPr>
            <a:r>
              <a:rPr lang="de-DE" sz="2200" dirty="0"/>
              <a:t>bei Konsum/Verkehr wird die Besteuerung mit einzelnen Transaktionen verknüpft, so dass die Erhebung </a:t>
            </a:r>
            <a:r>
              <a:rPr lang="de-DE" sz="2200" b="1" dirty="0">
                <a:solidFill>
                  <a:srgbClr val="00418F"/>
                </a:solidFill>
              </a:rPr>
              <a:t>nicht/kaum merklich </a:t>
            </a:r>
            <a:r>
              <a:rPr lang="de-DE" sz="2200" dirty="0"/>
              <a:t>ist (außer vielleicht bei der </a:t>
            </a:r>
            <a:r>
              <a:rPr lang="de-DE" sz="2200" dirty="0" err="1"/>
              <a:t>GrESt</a:t>
            </a:r>
            <a:r>
              <a:rPr lang="de-DE" sz="2200" dirty="0"/>
              <a:t>), in der Summe aber doch ganz erheblich; indirekte Ausgestaltung</a:t>
            </a:r>
          </a:p>
          <a:p>
            <a:pPr fontAlgn="auto">
              <a:spcAft>
                <a:spcPts val="0"/>
              </a:spcAft>
              <a:buFontTx/>
              <a:buChar char="•"/>
              <a:defRPr/>
            </a:pPr>
            <a:r>
              <a:rPr lang="de-DE" sz="2200" dirty="0"/>
              <a:t>weitere </a:t>
            </a:r>
            <a:r>
              <a:rPr lang="de-DE" sz="2200" b="1" dirty="0">
                <a:solidFill>
                  <a:srgbClr val="00418F"/>
                </a:solidFill>
              </a:rPr>
              <a:t>Gegenargumente </a:t>
            </a:r>
            <a:r>
              <a:rPr lang="de-DE" sz="2200" dirty="0"/>
              <a:t>(vgl. bspw. BDI): </a:t>
            </a:r>
          </a:p>
          <a:p>
            <a:pPr lvl="1" fontAlgn="auto">
              <a:spcAft>
                <a:spcPts val="0"/>
              </a:spcAft>
              <a:buFontTx/>
              <a:buChar char="•"/>
              <a:defRPr/>
            </a:pPr>
            <a:r>
              <a:rPr lang="de-DE" sz="2200" dirty="0"/>
              <a:t>weniger Investitionen und Innovationen</a:t>
            </a:r>
          </a:p>
          <a:p>
            <a:pPr lvl="1" fontAlgn="auto">
              <a:spcAft>
                <a:spcPts val="0"/>
              </a:spcAft>
              <a:buFontTx/>
              <a:buChar char="•"/>
              <a:defRPr/>
            </a:pPr>
            <a:r>
              <a:rPr lang="de-DE" sz="2200" dirty="0"/>
              <a:t>Schwächung der Eigenkapitalausstattung</a:t>
            </a:r>
          </a:p>
          <a:p>
            <a:pPr lvl="1" fontAlgn="auto">
              <a:spcAft>
                <a:spcPts val="0"/>
              </a:spcAft>
              <a:buFontTx/>
              <a:buChar char="•"/>
              <a:defRPr/>
            </a:pPr>
            <a:r>
              <a:rPr lang="de-DE" sz="2200" dirty="0"/>
              <a:t>Gefährdung von Arbeits- und Ausbildungsplätzen</a:t>
            </a:r>
          </a:p>
          <a:p>
            <a:pPr lvl="1" fontAlgn="auto">
              <a:spcAft>
                <a:spcPts val="0"/>
              </a:spcAft>
              <a:buFontTx/>
              <a:buChar char="•"/>
              <a:defRPr/>
            </a:pPr>
            <a:r>
              <a:rPr lang="de-DE" sz="2200" dirty="0"/>
              <a:t>hohe gesamtwirtschaftliche Kosten</a:t>
            </a:r>
          </a:p>
          <a:p>
            <a:pPr lvl="1" fontAlgn="auto">
              <a:spcAft>
                <a:spcPts val="0"/>
              </a:spcAft>
              <a:buFontTx/>
              <a:buChar char="•"/>
              <a:defRPr/>
            </a:pPr>
            <a:r>
              <a:rPr lang="de-DE" sz="2200" dirty="0"/>
              <a:t>Standortnachtteil</a:t>
            </a:r>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3. Betriebswirtschaftliche Problemfelder </a:t>
            </a:r>
          </a:p>
        </p:txBody>
      </p:sp>
      <p:sp>
        <p:nvSpPr>
          <p:cNvPr id="3" name="Rectangle 1"/>
          <p:cNvSpPr>
            <a:spLocks noChangeArrowheads="1"/>
          </p:cNvSpPr>
          <p:nvPr/>
        </p:nvSpPr>
        <p:spPr bwMode="auto">
          <a:xfrm>
            <a:off x="1695450" y="1550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a:ln>
                  <a:noFill/>
                </a:ln>
                <a:solidFill>
                  <a:schemeClr val="tx1"/>
                </a:solidFill>
                <a:effectLst/>
                <a:latin typeface="Arial" panose="020B0604020202020204" pitchFamily="34" charset="0"/>
              </a:rPr>
              <a:t/>
            </a: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6690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fontAlgn="auto">
              <a:spcAft>
                <a:spcPts val="0"/>
              </a:spcAft>
              <a:buFontTx/>
              <a:buChar char="•"/>
              <a:defRPr/>
            </a:pPr>
            <a:r>
              <a:rPr lang="de-DE" sz="2200" dirty="0"/>
              <a:t>Problem des Einbezugs und ggf. des Umfangs von </a:t>
            </a:r>
            <a:r>
              <a:rPr lang="de-DE" sz="2200" b="1" dirty="0">
                <a:solidFill>
                  <a:srgbClr val="00418F"/>
                </a:solidFill>
              </a:rPr>
              <a:t>Betriebsvermögen:</a:t>
            </a:r>
          </a:p>
          <a:p>
            <a:pPr lvl="1" fontAlgn="auto">
              <a:spcAft>
                <a:spcPts val="0"/>
              </a:spcAft>
              <a:buFontTx/>
              <a:buChar char="•"/>
              <a:defRPr/>
            </a:pPr>
            <a:r>
              <a:rPr lang="de-DE" sz="2200" dirty="0"/>
              <a:t>ohne fehlt ein großer Vermögensteil; Praktikabilität einer Verschonung fraglich (siehe ErbSt)</a:t>
            </a:r>
          </a:p>
          <a:p>
            <a:pPr lvl="1" fontAlgn="auto">
              <a:spcAft>
                <a:spcPts val="0"/>
              </a:spcAft>
              <a:buFontTx/>
              <a:buChar char="•"/>
              <a:defRPr/>
            </a:pPr>
            <a:r>
              <a:rPr lang="de-DE" sz="2200" dirty="0"/>
              <a:t>Problem der jährlichen Unternehmensbewertung (Steuerbilanz nicht geeignet, vereinfachtes Ertragswertverfahren vermutlich auch nicht)</a:t>
            </a:r>
          </a:p>
          <a:p>
            <a:pPr fontAlgn="auto">
              <a:spcAft>
                <a:spcPts val="0"/>
              </a:spcAft>
              <a:buFontTx/>
              <a:buChar char="•"/>
              <a:defRPr/>
            </a:pPr>
            <a:r>
              <a:rPr lang="de-DE" sz="2200" dirty="0"/>
              <a:t>zentrales Gegenargument der drohenden </a:t>
            </a:r>
            <a:r>
              <a:rPr lang="de-DE" sz="2200" b="1" dirty="0">
                <a:solidFill>
                  <a:srgbClr val="00418F"/>
                </a:solidFill>
              </a:rPr>
              <a:t>Übermaßbesteuerung:</a:t>
            </a:r>
          </a:p>
          <a:p>
            <a:pPr lvl="1" fontAlgn="auto">
              <a:spcAft>
                <a:spcPts val="0"/>
              </a:spcAft>
              <a:buFontTx/>
              <a:buChar char="•"/>
              <a:defRPr/>
            </a:pPr>
            <a:r>
              <a:rPr lang="de-DE" sz="2200" dirty="0"/>
              <a:t>wirkt wie eine Ertragsteuer: ein Steuersatz von 1 % führt bei einer Vermögens-Rendite von 4 % zu einer Ertragsbesteuerung von 25 %</a:t>
            </a:r>
          </a:p>
          <a:p>
            <a:pPr lvl="1" fontAlgn="auto">
              <a:spcAft>
                <a:spcPts val="0"/>
              </a:spcAft>
              <a:buFontTx/>
              <a:buChar char="•"/>
              <a:defRPr/>
            </a:pPr>
            <a:r>
              <a:rPr lang="de-DE" sz="2200" dirty="0"/>
              <a:t>Gefahr des Vermögensverzehrs in schlechten Zeiten</a:t>
            </a:r>
          </a:p>
          <a:p>
            <a:pPr lvl="1" fontAlgn="auto">
              <a:spcAft>
                <a:spcPts val="0"/>
              </a:spcAft>
              <a:buFontTx/>
              <a:buChar char="•"/>
              <a:defRPr/>
            </a:pPr>
            <a:endParaRPr lang="de-DE" sz="2200" dirty="0"/>
          </a:p>
          <a:p>
            <a:pPr marL="0" indent="0">
              <a:buNone/>
            </a:pPr>
            <a:r>
              <a:rPr lang="de-DE" sz="2200" dirty="0"/>
              <a:t>-&gt; Aber ist das </a:t>
            </a:r>
            <a:r>
              <a:rPr lang="de-DE" sz="2200" b="1" dirty="0">
                <a:solidFill>
                  <a:srgbClr val="00418F"/>
                </a:solidFill>
              </a:rPr>
              <a:t>Abschöpfen eines Vermögensteils </a:t>
            </a:r>
            <a:r>
              <a:rPr lang="de-DE" sz="2200" dirty="0"/>
              <a:t>nicht gerade die Idee einer Vermögensteuer? </a:t>
            </a:r>
          </a:p>
          <a:p>
            <a:pPr marL="0" indent="0">
              <a:buNone/>
            </a:pPr>
            <a:r>
              <a:rPr lang="de-DE" sz="2200" dirty="0"/>
              <a:t>-&gt; Oder gibt es eine Begrenzung auf eine „</a:t>
            </a:r>
            <a:r>
              <a:rPr lang="de-DE" sz="2200" b="1" dirty="0">
                <a:solidFill>
                  <a:srgbClr val="00418F"/>
                </a:solidFill>
              </a:rPr>
              <a:t>Sollertragsteuer</a:t>
            </a:r>
            <a:r>
              <a:rPr lang="de-DE" sz="2200" dirty="0"/>
              <a:t>“?</a:t>
            </a:r>
          </a:p>
          <a:p>
            <a:pPr marL="457200" lvl="1" indent="0" fontAlgn="auto">
              <a:spcAft>
                <a:spcPts val="0"/>
              </a:spcAft>
              <a:buNone/>
              <a:defRPr/>
            </a:pPr>
            <a:endParaRPr lang="de-DE" sz="2000" dirty="0"/>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3. Betriebswirtschaftliche Problemfelder </a:t>
            </a:r>
          </a:p>
        </p:txBody>
      </p:sp>
      <p:sp>
        <p:nvSpPr>
          <p:cNvPr id="3" name="Rectangle 1"/>
          <p:cNvSpPr>
            <a:spLocks noChangeArrowheads="1"/>
          </p:cNvSpPr>
          <p:nvPr/>
        </p:nvSpPr>
        <p:spPr bwMode="auto">
          <a:xfrm>
            <a:off x="1695450" y="1550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a:ln>
                  <a:noFill/>
                </a:ln>
                <a:solidFill>
                  <a:schemeClr val="tx1"/>
                </a:solidFill>
                <a:effectLst/>
                <a:latin typeface="Arial" panose="020B0604020202020204" pitchFamily="34" charset="0"/>
              </a:rPr>
              <a:t/>
            </a: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6235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1052513"/>
            <a:ext cx="8353425" cy="576262"/>
          </a:xfrm>
        </p:spPr>
        <p:txBody>
          <a:bodyPr/>
          <a:lstStyle/>
          <a:p>
            <a:pPr fontAlgn="auto">
              <a:spcAft>
                <a:spcPts val="0"/>
              </a:spcAft>
              <a:defRPr/>
            </a:pPr>
            <a:r>
              <a:rPr lang="de-DE" dirty="0"/>
              <a:t>Agenda</a:t>
            </a:r>
            <a:endParaRPr dirty="0"/>
          </a:p>
        </p:txBody>
      </p:sp>
      <p:sp>
        <p:nvSpPr>
          <p:cNvPr id="4"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2457357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r>
              <a:rPr lang="de-DE" sz="2200" b="1" dirty="0">
                <a:solidFill>
                  <a:srgbClr val="00418F"/>
                </a:solidFill>
              </a:rPr>
              <a:t>Streitfrage</a:t>
            </a:r>
            <a:r>
              <a:rPr lang="de-DE" sz="2200" dirty="0"/>
              <a:t>: Verstößt die nach dem damaligen Vermögensteuergesetz vorgesehene Bewertung gegen den Gleichheitssatz nach Art. 3 Abs. 1 GG? (BVerfG-Beschlüsse v. 22.06.1995, 2 BvL 37/91 und 2 BvR 552/91)</a:t>
            </a:r>
          </a:p>
          <a:p>
            <a:pPr marL="457200" lvl="1" indent="0">
              <a:buNone/>
            </a:pPr>
            <a:r>
              <a:rPr lang="de-DE" sz="2200" dirty="0"/>
              <a:t>-&gt; Art. 3 Abs. 1 GG erfordert Belastungsgleichheit: bei einheitlichem Steuersatz innerhalb der Bemessungsgrundlagen (BMG) zu verwirklichen (unterschiedliche Bewertung der BMG: differenzierte Steuersätze)</a:t>
            </a:r>
          </a:p>
          <a:p>
            <a:r>
              <a:rPr lang="de-DE" sz="2200" dirty="0"/>
              <a:t>unterschiedliches Vermögen wurde </a:t>
            </a:r>
            <a:r>
              <a:rPr lang="de-DE" sz="2200" b="1" dirty="0">
                <a:solidFill>
                  <a:srgbClr val="00418F"/>
                </a:solidFill>
              </a:rPr>
              <a:t>unterschiedlich bewertet</a:t>
            </a:r>
          </a:p>
          <a:p>
            <a:r>
              <a:rPr lang="de-DE" sz="2200" b="1" dirty="0">
                <a:solidFill>
                  <a:srgbClr val="00418F"/>
                </a:solidFill>
              </a:rPr>
              <a:t>verschiedene Steuersätze</a:t>
            </a:r>
            <a:r>
              <a:rPr lang="de-DE" sz="2200" dirty="0"/>
              <a:t>, nicht in Abhängigkeit von der Bewertungsmethode, sondern </a:t>
            </a:r>
            <a:r>
              <a:rPr lang="de-DE" sz="2200" b="1" dirty="0">
                <a:solidFill>
                  <a:srgbClr val="00418F"/>
                </a:solidFill>
              </a:rPr>
              <a:t>nach dem Eigentümer des Vermögens </a:t>
            </a:r>
            <a:r>
              <a:rPr lang="de-DE" sz="1800" dirty="0"/>
              <a:t>(grundsätzlich 1 % bei natürlichen Personen, 0,6 % bei juristischen Personen)</a:t>
            </a:r>
          </a:p>
          <a:p>
            <a:pPr marL="0" indent="0">
              <a:buNone/>
            </a:pPr>
            <a:r>
              <a:rPr lang="de-DE" sz="2200" dirty="0"/>
              <a:t>-&gt; Vermögensarten also </a:t>
            </a:r>
            <a:r>
              <a:rPr lang="de-DE" sz="2200" b="1" dirty="0">
                <a:solidFill>
                  <a:srgbClr val="00418F"/>
                </a:solidFill>
              </a:rPr>
              <a:t>unterschiedlich bewertet</a:t>
            </a:r>
            <a:r>
              <a:rPr lang="de-DE" sz="2200" dirty="0"/>
              <a:t>, aber überwiegend wurde ein </a:t>
            </a:r>
            <a:r>
              <a:rPr lang="de-DE" sz="2200" b="1" dirty="0">
                <a:solidFill>
                  <a:srgbClr val="00418F"/>
                </a:solidFill>
              </a:rPr>
              <a:t>einheitlicher Steuersatz </a:t>
            </a:r>
            <a:r>
              <a:rPr lang="de-DE" sz="2200" dirty="0"/>
              <a:t>angewendet</a:t>
            </a:r>
          </a:p>
          <a:p>
            <a:endParaRPr lang="de-DE" sz="2100" dirty="0"/>
          </a:p>
          <a:p>
            <a:endParaRPr lang="de-DE" sz="2100" dirty="0"/>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4. Verfassungsrechtlicher Rahmen und steuerrechtliche Diskussion</a:t>
            </a:r>
          </a:p>
        </p:txBody>
      </p:sp>
    </p:spTree>
    <p:extLst>
      <p:ext uri="{BB962C8B-B14F-4D97-AF65-F5344CB8AC3E}">
        <p14:creationId xmlns:p14="http://schemas.microsoft.com/office/powerpoint/2010/main" val="2240790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r>
              <a:rPr lang="de-DE" sz="2200" dirty="0"/>
              <a:t>das BVerfG weiter: eine Vermögensteuer dürfe den </a:t>
            </a:r>
            <a:r>
              <a:rPr lang="de-DE" sz="2200" b="1" dirty="0">
                <a:solidFill>
                  <a:srgbClr val="00418F"/>
                </a:solidFill>
              </a:rPr>
              <a:t>Sollertrag</a:t>
            </a:r>
            <a:r>
              <a:rPr lang="de-DE" sz="2200" dirty="0"/>
              <a:t> unter Berücksichtigung aller Einnahmen sowie abziehbaren Aufwendungen und sonstigen Entlastungen nur hälftig belasten, sodass mindestens die Hälfte in privater Hand verbleibt </a:t>
            </a:r>
            <a:r>
              <a:rPr lang="de-DE" sz="2200" b="1" dirty="0">
                <a:solidFill>
                  <a:srgbClr val="00418F"/>
                </a:solidFill>
              </a:rPr>
              <a:t>(Halbteilungsgrundsatz)</a:t>
            </a:r>
          </a:p>
          <a:p>
            <a:r>
              <a:rPr lang="de-DE" sz="2200" dirty="0"/>
              <a:t>ob und inwieweit die Vermögensteuer (auch) als Instrument der </a:t>
            </a:r>
            <a:r>
              <a:rPr lang="de-DE" sz="2200" b="1" dirty="0">
                <a:solidFill>
                  <a:srgbClr val="00418F"/>
                </a:solidFill>
              </a:rPr>
              <a:t>Umverteilung</a:t>
            </a:r>
            <a:r>
              <a:rPr lang="de-DE" sz="2200" dirty="0"/>
              <a:t> eingesetzt werden könnte, wurde nicht entschieden (da die damalige </a:t>
            </a:r>
            <a:r>
              <a:rPr lang="de-DE" sz="2200" dirty="0" err="1"/>
              <a:t>VSt</a:t>
            </a:r>
            <a:r>
              <a:rPr lang="de-DE" sz="2200" dirty="0"/>
              <a:t> keine ins Gewicht fallende Umverteilungswirkung entfalte) </a:t>
            </a:r>
          </a:p>
          <a:p>
            <a:pPr marL="457200" lvl="1" indent="0">
              <a:buNone/>
            </a:pPr>
            <a:r>
              <a:rPr lang="de-DE" sz="2200" dirty="0"/>
              <a:t>-&gt; Umverteilungsabsicht: anderen Beurteilung denkbar</a:t>
            </a:r>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4. Verfassungsrechtlicher Rahmen und steuerrechtliche Diskussion</a:t>
            </a:r>
          </a:p>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3967206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r>
              <a:rPr lang="de-DE" sz="2200" dirty="0"/>
              <a:t>Entwicklung der Rechtsprechung bezüglich Sollertragsteuer und Halbteilungsgrundsatz (beides geht maßgeblich auf </a:t>
            </a:r>
            <a:r>
              <a:rPr lang="de-DE" sz="2200" i="1" dirty="0"/>
              <a:t>Paul Kirchhof</a:t>
            </a:r>
            <a:r>
              <a:rPr lang="de-DE" sz="2200" dirty="0"/>
              <a:t> zurück, seinerzeit Berichterstatter; beides wurde schon damals auch kritisch beurteilt, siehe Sondervotum des Richters </a:t>
            </a:r>
            <a:r>
              <a:rPr lang="de-DE" sz="2200" i="1" dirty="0"/>
              <a:t>Böckenförde</a:t>
            </a:r>
            <a:r>
              <a:rPr lang="de-DE" sz="2200" dirty="0"/>
              <a:t>)</a:t>
            </a:r>
          </a:p>
          <a:p>
            <a:pPr lvl="1"/>
            <a:r>
              <a:rPr lang="de-DE" sz="2200" dirty="0"/>
              <a:t>aus dem durch Art. 14 GG geschützten Eigentumsrecht lässt sich für Zwecke der Einkommen- und Gewerbesteuer „keine allgemein verbindliche, absolute Belastungsobergrenze“ im Sinne des Halbteilungsgrundsatzes ableiten (BVerfG v. 18.1.2006, 2 BvR 2194/99) </a:t>
            </a:r>
          </a:p>
          <a:p>
            <a:pPr marL="914400" lvl="2" indent="0">
              <a:buNone/>
            </a:pPr>
            <a:r>
              <a:rPr lang="de-DE" sz="2200" dirty="0"/>
              <a:t>-&gt; der </a:t>
            </a:r>
            <a:r>
              <a:rPr lang="de-DE" sz="2200" b="1" dirty="0">
                <a:solidFill>
                  <a:srgbClr val="00418F"/>
                </a:solidFill>
              </a:rPr>
              <a:t>Halbteilungsgrundsatzes</a:t>
            </a:r>
            <a:r>
              <a:rPr lang="de-DE" sz="2200" dirty="0"/>
              <a:t> wurde revidiert</a:t>
            </a:r>
          </a:p>
          <a:p>
            <a:pPr lvl="1"/>
            <a:r>
              <a:rPr lang="de-DE" sz="2200" dirty="0"/>
              <a:t>offen ist die fortwährende Geltung des Konzepts der </a:t>
            </a:r>
            <a:r>
              <a:rPr lang="de-DE" sz="2200" b="1" dirty="0">
                <a:solidFill>
                  <a:srgbClr val="00418F"/>
                </a:solidFill>
              </a:rPr>
              <a:t>Sollertragsteuer</a:t>
            </a:r>
          </a:p>
          <a:p>
            <a:pPr lvl="1"/>
            <a:endParaRPr lang="de-DE" sz="2000" dirty="0"/>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4. Verfassungsrechtlicher Rahmen und steuerrechtliche Diskussion</a:t>
            </a:r>
          </a:p>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821849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marL="342900" lvl="1" indent="-342900">
              <a:buFont typeface="Arial" charset="0"/>
              <a:buChar char="•"/>
            </a:pPr>
            <a:r>
              <a:rPr lang="de-DE" sz="2000" b="1" dirty="0">
                <a:solidFill>
                  <a:srgbClr val="00418F"/>
                </a:solidFill>
              </a:rPr>
              <a:t>Contra</a:t>
            </a:r>
            <a:r>
              <a:rPr lang="de-DE" sz="2000" dirty="0"/>
              <a:t> Vermögensteuer (am Beispiel von </a:t>
            </a:r>
            <a:r>
              <a:rPr lang="de-DE" sz="2000" i="1" dirty="0"/>
              <a:t>Gregor Kirchhof:</a:t>
            </a:r>
            <a:r>
              <a:rPr lang="de-DE" sz="2000" dirty="0"/>
              <a:t> Die verfassungsrechtlichen Grenzen der Vermögensteuer, FR 2021, 517-522)</a:t>
            </a:r>
            <a:endParaRPr lang="de-DE" sz="2000" b="1" dirty="0"/>
          </a:p>
          <a:p>
            <a:pPr lvl="1"/>
            <a:r>
              <a:rPr lang="de-DE" sz="2000" dirty="0"/>
              <a:t>grundgesetzlichen Hürden derart hoch, dass ein grundgesetzkonformes Gesetz kaum gelingen wird </a:t>
            </a:r>
          </a:p>
          <a:p>
            <a:pPr lvl="1"/>
            <a:r>
              <a:rPr lang="de-DE" sz="2000" dirty="0"/>
              <a:t>im Zweifel keine Liquidität zur Entrichtung der Steuer vorhanden</a:t>
            </a:r>
          </a:p>
          <a:p>
            <a:pPr lvl="1"/>
            <a:r>
              <a:rPr lang="de-DE" sz="2000" dirty="0"/>
              <a:t>Vermögensverzehr selbst bei moderaten Steuersätzen </a:t>
            </a:r>
          </a:p>
          <a:p>
            <a:pPr lvl="1"/>
            <a:r>
              <a:rPr lang="de-DE" sz="2000" dirty="0"/>
              <a:t>die notwendige wiederkehrende gleichheitsgerechte Bewertung der zahlreichen sehr unterschiedlichen Vermögensgegenstände sei kaum zu leisten</a:t>
            </a:r>
          </a:p>
          <a:p>
            <a:pPr lvl="1"/>
            <a:r>
              <a:rPr lang="de-DE" sz="2000" dirty="0"/>
              <a:t>die Abgabe dürfe nicht die Vermögenssubstanz, sondern nur den möglichen Ertrag des Vermögens – den sog. „</a:t>
            </a:r>
            <a:r>
              <a:rPr lang="de-DE" sz="2000" b="1" dirty="0">
                <a:solidFill>
                  <a:srgbClr val="00418F"/>
                </a:solidFill>
              </a:rPr>
              <a:t>Sollertrag</a:t>
            </a:r>
            <a:r>
              <a:rPr lang="de-DE" sz="2000" dirty="0"/>
              <a:t>“ – belasten (Ertrag eines Schmuckstücks?; welcher mögliche Gewinn ist einem Unternehmen zuzurechnen?)</a:t>
            </a:r>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4. Verfassungsrechtlicher Rahmen und steuerrechtliche Diskussion</a:t>
            </a:r>
          </a:p>
        </p:txBody>
      </p:sp>
    </p:spTree>
    <p:extLst>
      <p:ext uri="{BB962C8B-B14F-4D97-AF65-F5344CB8AC3E}">
        <p14:creationId xmlns:p14="http://schemas.microsoft.com/office/powerpoint/2010/main" val="378896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marL="342900" lvl="1" indent="-342900">
              <a:buFont typeface="Arial" charset="0"/>
              <a:buChar char="•"/>
            </a:pPr>
            <a:r>
              <a:rPr lang="de-DE" sz="2200" b="1" dirty="0">
                <a:solidFill>
                  <a:srgbClr val="00418F"/>
                </a:solidFill>
              </a:rPr>
              <a:t>Pro</a:t>
            </a:r>
            <a:r>
              <a:rPr lang="de-DE" sz="2200" dirty="0"/>
              <a:t> Vermögensteuer (am Beispiel von </a:t>
            </a:r>
            <a:r>
              <a:rPr lang="de-DE" sz="2200" i="1" dirty="0"/>
              <a:t>Wieland:</a:t>
            </a:r>
            <a:r>
              <a:rPr lang="de-DE" sz="2200" dirty="0"/>
              <a:t> Die Wiedereinführung der Vermögensteuer ist ein Gebot der Gerechtigkeit, Gastkommentar im Handelsblatt 26.08.2019)</a:t>
            </a:r>
            <a:endParaRPr lang="de-DE" sz="2200" b="1" dirty="0"/>
          </a:p>
          <a:p>
            <a:pPr lvl="1"/>
            <a:r>
              <a:rPr lang="de-DE" sz="2200" dirty="0"/>
              <a:t>Vermögensteuer sei in der Verfassung ausdrücklich benannt</a:t>
            </a:r>
          </a:p>
          <a:p>
            <a:pPr lvl="1"/>
            <a:r>
              <a:rPr lang="de-DE" sz="2200" dirty="0"/>
              <a:t>Abschaffung der Vermögensteuer beschneide die Möglichkeit des Staates zur Korrektur gesellschaftlicher Entwicklungen; das zeige sich in der Ansammlung immer größerer Vermögen in den Händen immer weniger Menschen</a:t>
            </a:r>
          </a:p>
          <a:p>
            <a:r>
              <a:rPr lang="de-DE" sz="2200" dirty="0"/>
              <a:t>ähnlich: Sondervotum </a:t>
            </a:r>
            <a:r>
              <a:rPr lang="de-DE" sz="2200" i="1" dirty="0"/>
              <a:t>Böckenförde</a:t>
            </a:r>
          </a:p>
          <a:p>
            <a:pPr lvl="1"/>
            <a:r>
              <a:rPr lang="de-DE" sz="2200" dirty="0"/>
              <a:t>bereits der Besitz von Vermögen begründe Leistungsfähigkeit</a:t>
            </a:r>
          </a:p>
          <a:p>
            <a:pPr lvl="1"/>
            <a:r>
              <a:rPr lang="de-DE" sz="2200" dirty="0"/>
              <a:t>in einem Steuersatz von 1 % sei kein Eingriff in Art. 14 GG zu sehen(selbst bei Zahlung z.B. aus Erwerbseinkommen)</a:t>
            </a:r>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4. Verfassungsrechtlicher Rahmen und steuerrechtliche Diskussion</a:t>
            </a:r>
          </a:p>
        </p:txBody>
      </p:sp>
    </p:spTree>
    <p:extLst>
      <p:ext uri="{BB962C8B-B14F-4D97-AF65-F5344CB8AC3E}">
        <p14:creationId xmlns:p14="http://schemas.microsoft.com/office/powerpoint/2010/main" val="285491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9218" name="Group 3"/>
          <p:cNvGrpSpPr>
            <a:grpSpLocks/>
          </p:cNvGrpSpPr>
          <p:nvPr/>
        </p:nvGrpSpPr>
        <p:grpSpPr bwMode="auto">
          <a:xfrm>
            <a:off x="2095500" y="3140075"/>
            <a:ext cx="4953000" cy="1098550"/>
            <a:chOff x="0" y="5"/>
            <a:chExt cx="3120" cy="692"/>
          </a:xfrm>
        </p:grpSpPr>
        <p:sp>
          <p:nvSpPr>
            <p:cNvPr id="9225"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9226"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9219" name="Rectangle 7"/>
          <p:cNvSpPr>
            <a:spLocks noGrp="1" noChangeArrowheads="1"/>
          </p:cNvSpPr>
          <p:nvPr>
            <p:ph type="body" idx="1"/>
          </p:nvPr>
        </p:nvSpPr>
        <p:spPr>
          <a:xfrm>
            <a:off x="323850" y="981075"/>
            <a:ext cx="8496300" cy="5334000"/>
          </a:xfrm>
          <a:solidFill>
            <a:srgbClr val="FFFFFF"/>
          </a:solidFill>
        </p:spPr>
        <p:txBody>
          <a:bodyPr/>
          <a:lstStyle/>
          <a:p>
            <a:r>
              <a:rPr lang="de-DE" sz="2200" dirty="0"/>
              <a:t>Vermögen ist in Deutschland ungleich verteilt und vergleichsweise gering besteuert </a:t>
            </a:r>
            <a:r>
              <a:rPr lang="de-DE" sz="2200" dirty="0">
                <a:sym typeface="Wingdings" panose="05000000000000000000" pitchFamily="2" charset="2"/>
              </a:rPr>
              <a:t> Wiedereinführung könnte ein Gerechtigkeitsempfinden der Bevölkerung ansprechen </a:t>
            </a:r>
          </a:p>
          <a:p>
            <a:r>
              <a:rPr lang="de-DE" sz="2200" dirty="0"/>
              <a:t>Pläne zur Wiedereinführung finden sich in den Wahlprogrammen der Grünen, der SPD und der Linken</a:t>
            </a:r>
          </a:p>
          <a:p>
            <a:r>
              <a:rPr lang="de-DE" sz="2200" dirty="0"/>
              <a:t>Fragen:</a:t>
            </a:r>
          </a:p>
          <a:p>
            <a:pPr lvl="1"/>
            <a:r>
              <a:rPr lang="de-DE" sz="2200" dirty="0"/>
              <a:t>Ist </a:t>
            </a:r>
            <a:r>
              <a:rPr lang="de-DE" sz="2200"/>
              <a:t>die Wiedereinführung </a:t>
            </a:r>
            <a:r>
              <a:rPr lang="de-DE" sz="2200" dirty="0"/>
              <a:t>einer Vermögensteuer grundsätzlich möglich?</a:t>
            </a:r>
          </a:p>
          <a:p>
            <a:pPr lvl="1"/>
            <a:r>
              <a:rPr lang="de-DE" sz="2200" dirty="0"/>
              <a:t>Wie wäre die Wiedereinführung aus Unternehmenssicht zu beurteilen? </a:t>
            </a:r>
          </a:p>
          <a:p>
            <a:r>
              <a:rPr lang="de-DE" sz="2200" dirty="0"/>
              <a:t>Perspektive der </a:t>
            </a:r>
            <a:r>
              <a:rPr lang="de-DE" sz="2100" b="1" dirty="0">
                <a:solidFill>
                  <a:srgbClr val="00418F"/>
                </a:solidFill>
              </a:rPr>
              <a:t>Betriebswirtschaftlichen Steuerlehre</a:t>
            </a:r>
            <a:r>
              <a:rPr lang="de-DE" sz="2200" dirty="0"/>
              <a:t>, also vornehmlich betriebswirtschaftlich; bedingt durch die enge Verzahnung von Unternehmensbesteuerung, Steuergesetzen und Verfassung aber auch rechtliche Würdigungen notwendig (und üblich)</a:t>
            </a:r>
          </a:p>
        </p:txBody>
      </p:sp>
      <p:sp>
        <p:nvSpPr>
          <p:cNvPr id="9220"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Problemstellung</a:t>
            </a:r>
          </a:p>
        </p:txBody>
      </p:sp>
    </p:spTree>
    <p:extLst>
      <p:ext uri="{BB962C8B-B14F-4D97-AF65-F5344CB8AC3E}">
        <p14:creationId xmlns:p14="http://schemas.microsoft.com/office/powerpoint/2010/main" val="4177731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1052513"/>
            <a:ext cx="8353425" cy="576262"/>
          </a:xfrm>
        </p:spPr>
        <p:txBody>
          <a:bodyPr/>
          <a:lstStyle/>
          <a:p>
            <a:pPr fontAlgn="auto">
              <a:spcAft>
                <a:spcPts val="0"/>
              </a:spcAft>
              <a:defRPr/>
            </a:pPr>
            <a:r>
              <a:rPr lang="de-DE" dirty="0"/>
              <a:t>Agenda</a:t>
            </a:r>
            <a:endParaRPr dirty="0"/>
          </a:p>
        </p:txBody>
      </p:sp>
      <p:sp>
        <p:nvSpPr>
          <p:cNvPr id="4"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57787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r>
              <a:rPr lang="de-DE" sz="2200" dirty="0"/>
              <a:t>Bestand des Konzepts der </a:t>
            </a:r>
            <a:r>
              <a:rPr lang="de-DE" sz="2200" b="1" dirty="0">
                <a:solidFill>
                  <a:srgbClr val="00418F"/>
                </a:solidFill>
              </a:rPr>
              <a:t>Sollertragsteuer</a:t>
            </a:r>
            <a:r>
              <a:rPr lang="de-DE" sz="2200" dirty="0"/>
              <a:t> offen (hiermit musste sich das BVerfG seither nicht mehr befassen)</a:t>
            </a:r>
          </a:p>
          <a:p>
            <a:pPr lvl="1"/>
            <a:r>
              <a:rPr lang="de-DE" sz="2200" dirty="0"/>
              <a:t>Sollertragsteuer nicht Teil der Verfassung, </a:t>
            </a:r>
            <a:r>
              <a:rPr lang="de-DE" sz="2200" b="1" dirty="0">
                <a:solidFill>
                  <a:srgbClr val="00418F"/>
                </a:solidFill>
              </a:rPr>
              <a:t>wohl aber die Vermögensteuer</a:t>
            </a:r>
            <a:r>
              <a:rPr lang="de-DE" sz="2200" dirty="0"/>
              <a:t> (Art. 106 Abs. 2 GG) -&gt; es muss eine Ausgestaltung der Vermögensteuer geben, die verfassungsrechtlichen Anforderungen bestehen kann</a:t>
            </a:r>
          </a:p>
          <a:p>
            <a:pPr lvl="1"/>
            <a:r>
              <a:rPr lang="de-DE" sz="2200" dirty="0"/>
              <a:t>Verfassung veraltet? Gesetzgeberische Anhaltspunkte sind nicht zu erkennen (er hätte spätestens nach dem BVerfG-Beschluss im Jahr 1995 den Handlungsbedarf erkennen müssen)</a:t>
            </a:r>
          </a:p>
          <a:p>
            <a:pPr marL="457200" lvl="1" indent="0">
              <a:buNone/>
            </a:pPr>
            <a:r>
              <a:rPr lang="de-DE" sz="2200" dirty="0"/>
              <a:t>-&gt; nach der Revidierung des Halbteilungsgrundsatzes dürfte das Konzept ebenfalls </a:t>
            </a:r>
            <a:r>
              <a:rPr lang="de-DE" sz="2200" b="1" dirty="0">
                <a:solidFill>
                  <a:srgbClr val="00418F"/>
                </a:solidFill>
              </a:rPr>
              <a:t>nicht mehr gelten </a:t>
            </a:r>
            <a:r>
              <a:rPr lang="de-DE" sz="2200" dirty="0"/>
              <a:t>(auf der sicheren Seite: Umverteilung als Ziel benennen)</a:t>
            </a:r>
          </a:p>
          <a:p>
            <a:r>
              <a:rPr lang="de-DE" sz="2200" dirty="0"/>
              <a:t>Abgesehen vom Sollertrag: das BVerfG hat „nur“ die im Vergleich zu Kapital- und sonstigem Vermögen gleichheitswidrig viel niedrigere Belastung von Immobilienvermögen beanstandet</a:t>
            </a:r>
          </a:p>
        </p:txBody>
      </p:sp>
      <p:sp>
        <p:nvSpPr>
          <p:cNvPr id="11269" name="Text Box 10"/>
          <p:cNvSpPr txBox="1">
            <a:spLocks noChangeArrowheads="1"/>
          </p:cNvSpPr>
          <p:nvPr/>
        </p:nvSpPr>
        <p:spPr bwMode="auto">
          <a:xfrm>
            <a:off x="3707904" y="160338"/>
            <a:ext cx="5040809"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5. Eigene Abwägung</a:t>
            </a:r>
          </a:p>
        </p:txBody>
      </p:sp>
    </p:spTree>
    <p:extLst>
      <p:ext uri="{BB962C8B-B14F-4D97-AF65-F5344CB8AC3E}">
        <p14:creationId xmlns:p14="http://schemas.microsoft.com/office/powerpoint/2010/main" val="2011454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r>
              <a:rPr lang="de-DE" sz="2200" dirty="0"/>
              <a:t>Reaktivierung der Vermögensteuer ist u.E. </a:t>
            </a:r>
            <a:r>
              <a:rPr lang="de-DE" sz="2200" b="1" dirty="0">
                <a:solidFill>
                  <a:srgbClr val="00418F"/>
                </a:solidFill>
              </a:rPr>
              <a:t>grundsätzlich denkbar </a:t>
            </a:r>
          </a:p>
          <a:p>
            <a:r>
              <a:rPr lang="de-DE" sz="2200" dirty="0"/>
              <a:t>Dreh- und Angelpunkt aus betriebswirtschaftlicher Sicht: </a:t>
            </a:r>
            <a:r>
              <a:rPr lang="de-DE" sz="2200" b="1" dirty="0">
                <a:solidFill>
                  <a:srgbClr val="00418F"/>
                </a:solidFill>
              </a:rPr>
              <a:t>Umfang des Einbezugs des Betriebsvermögens; </a:t>
            </a:r>
            <a:r>
              <a:rPr lang="de-DE" sz="2200" dirty="0"/>
              <a:t>genereller Ausschluss vor dem Hintergrund der Vermögensverteilung (siehe oben) kaum zu rechtfertigen, namentlich, wenn die Umverteilung von Vermögen (auch) Ziel der Vermögensteuer sein soll </a:t>
            </a:r>
          </a:p>
          <a:p>
            <a:r>
              <a:rPr lang="de-DE" sz="2200" dirty="0"/>
              <a:t>weitere Probleme aus betriebswirtschaftlicher Sicht (siehe oben): </a:t>
            </a:r>
          </a:p>
          <a:p>
            <a:pPr lvl="1"/>
            <a:r>
              <a:rPr lang="de-DE" sz="2100" dirty="0"/>
              <a:t>Klärung bzw. administrativer Aufwand von Freibeträgen, Freigrenzen, Begünstigungen bzw. Verschonungen, Umgang mit Verlusten </a:t>
            </a:r>
          </a:p>
          <a:p>
            <a:pPr lvl="1"/>
            <a:r>
              <a:rPr lang="de-DE" sz="2100" dirty="0"/>
              <a:t>Ausweichhandlungen wahrscheinlich</a:t>
            </a:r>
          </a:p>
          <a:p>
            <a:pPr lvl="1"/>
            <a:r>
              <a:rPr lang="de-DE" sz="2100" dirty="0"/>
              <a:t>Standortnachteile möglich …</a:t>
            </a:r>
          </a:p>
          <a:p>
            <a:r>
              <a:rPr lang="de-DE" sz="2200" dirty="0"/>
              <a:t>Zentral: </a:t>
            </a:r>
            <a:r>
              <a:rPr lang="de-DE" sz="2200" dirty="0">
                <a:sym typeface="Wingdings" panose="05000000000000000000" pitchFamily="2" charset="2"/>
              </a:rPr>
              <a:t>Wiedereinführung der Vermögensteuer wäre dem </a:t>
            </a:r>
            <a:r>
              <a:rPr lang="de-DE" sz="2200" b="1" dirty="0">
                <a:solidFill>
                  <a:srgbClr val="00418F"/>
                </a:solidFill>
                <a:sym typeface="Wingdings" panose="05000000000000000000" pitchFamily="2" charset="2"/>
              </a:rPr>
              <a:t>Gerechtigkeitsempfinden</a:t>
            </a:r>
            <a:r>
              <a:rPr lang="de-DE" sz="2200" dirty="0">
                <a:sym typeface="Wingdings" panose="05000000000000000000" pitchFamily="2" charset="2"/>
              </a:rPr>
              <a:t> dienlich, aber Einnahmen würden in (zu) großem Umfang </a:t>
            </a:r>
            <a:r>
              <a:rPr lang="de-DE" sz="2200" b="1" dirty="0">
                <a:solidFill>
                  <a:srgbClr val="00418F"/>
                </a:solidFill>
                <a:sym typeface="Wingdings" panose="05000000000000000000" pitchFamily="2" charset="2"/>
              </a:rPr>
              <a:t>durch administrative Kosten aufgezehrt</a:t>
            </a:r>
            <a:endParaRPr lang="de-DE" sz="2200" dirty="0">
              <a:sym typeface="Wingdings" panose="05000000000000000000" pitchFamily="2" charset="2"/>
            </a:endParaRPr>
          </a:p>
          <a:p>
            <a:endParaRPr lang="de-DE" sz="2300" dirty="0"/>
          </a:p>
          <a:p>
            <a:endParaRPr lang="de-DE" sz="2100" dirty="0"/>
          </a:p>
        </p:txBody>
      </p:sp>
      <p:sp>
        <p:nvSpPr>
          <p:cNvPr id="11269" name="Text Box 10"/>
          <p:cNvSpPr txBox="1">
            <a:spLocks noChangeArrowheads="1"/>
          </p:cNvSpPr>
          <p:nvPr/>
        </p:nvSpPr>
        <p:spPr bwMode="auto">
          <a:xfrm>
            <a:off x="3707904" y="160338"/>
            <a:ext cx="5040809"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5. Eigene Abwägung</a:t>
            </a:r>
          </a:p>
        </p:txBody>
      </p:sp>
    </p:spTree>
    <p:extLst>
      <p:ext uri="{BB962C8B-B14F-4D97-AF65-F5344CB8AC3E}">
        <p14:creationId xmlns:p14="http://schemas.microsoft.com/office/powerpoint/2010/main" val="1779849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47651"/>
            <a:ext cx="8496300" cy="5367424"/>
          </a:xfrm>
          <a:solidFill>
            <a:srgbClr val="FFFFFF"/>
          </a:solidFill>
        </p:spPr>
        <p:txBody>
          <a:bodyPr rtlCol="0">
            <a:noAutofit/>
          </a:bodyPr>
          <a:lstStyle/>
          <a:p>
            <a:r>
              <a:rPr lang="de-DE" sz="2200" dirty="0"/>
              <a:t>Möglicher Lösungsansatz:</a:t>
            </a:r>
          </a:p>
          <a:p>
            <a:pPr lvl="1"/>
            <a:r>
              <a:rPr lang="de-DE" sz="2200" dirty="0"/>
              <a:t>besteht das Ziel, die im Vermögen zum Ausdruck kommende Leistungsfähigkeit stärker zu besteuern, bräuchte es dafür keine Vermögensteuer; das Ziel könnte auch mittels </a:t>
            </a:r>
            <a:r>
              <a:rPr lang="de-DE" sz="2200" b="1" dirty="0">
                <a:solidFill>
                  <a:srgbClr val="00418F"/>
                </a:solidFill>
              </a:rPr>
              <a:t>Grundsteuer</a:t>
            </a:r>
            <a:r>
              <a:rPr lang="de-DE" sz="2200" dirty="0"/>
              <a:t> und </a:t>
            </a:r>
            <a:r>
              <a:rPr lang="de-DE" sz="2200" b="1" dirty="0">
                <a:solidFill>
                  <a:srgbClr val="00418F"/>
                </a:solidFill>
              </a:rPr>
              <a:t>Erbschaftsteuer </a:t>
            </a:r>
            <a:r>
              <a:rPr lang="de-DE" sz="2200" dirty="0"/>
              <a:t>erreicht werden</a:t>
            </a:r>
          </a:p>
          <a:p>
            <a:pPr lvl="1"/>
            <a:r>
              <a:rPr lang="de-DE" sz="2200" dirty="0"/>
              <a:t>bei der Erbschaftsteuer müsste dazu allerdings das </a:t>
            </a:r>
            <a:r>
              <a:rPr lang="de-DE" sz="2200" b="1" dirty="0">
                <a:solidFill>
                  <a:srgbClr val="00418F"/>
                </a:solidFill>
              </a:rPr>
              <a:t>Betriebsvermögen</a:t>
            </a:r>
            <a:r>
              <a:rPr lang="de-DE" sz="2200" dirty="0"/>
              <a:t> „ernsthaft“ besteuert werden, da dies einen wesentlichen Teil des Vermögens ausmacht (das würde nebenbei auch die administrativen Kosten und falsche Anreize reduzieren)</a:t>
            </a:r>
          </a:p>
          <a:p>
            <a:pPr lvl="1"/>
            <a:r>
              <a:rPr lang="de-DE" sz="2200" dirty="0"/>
              <a:t>bei der GrSt sollte aus betriebswirtschaftlicher Sicht einer möglichst einfachen Ausgestaltung der Vorzug gegeben werden</a:t>
            </a:r>
          </a:p>
          <a:p>
            <a:pPr marL="0" lvl="1" indent="0">
              <a:buNone/>
            </a:pPr>
            <a:r>
              <a:rPr lang="de-DE" sz="2200" dirty="0"/>
              <a:t>-&gt; (Nur) so lassen sich Gerechtigkeitsempfinden und Effizienz der Steuererhebung in Einklang bringen (allerdings müssten sich Bund, Länder und Gemeinde bzgl. der Verteilung einigen) </a:t>
            </a:r>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5. Eigene Abwägung</a:t>
            </a:r>
          </a:p>
        </p:txBody>
      </p:sp>
    </p:spTree>
    <p:extLst>
      <p:ext uri="{BB962C8B-B14F-4D97-AF65-F5344CB8AC3E}">
        <p14:creationId xmlns:p14="http://schemas.microsoft.com/office/powerpoint/2010/main" val="2654328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marL="0" indent="0" fontAlgn="auto">
              <a:spcBef>
                <a:spcPct val="0"/>
              </a:spcBef>
              <a:spcAft>
                <a:spcPts val="0"/>
              </a:spcAft>
              <a:buNone/>
              <a:defRPr/>
            </a:pPr>
            <a:r>
              <a:rPr lang="de-DE" sz="3000" b="1" dirty="0">
                <a:solidFill>
                  <a:srgbClr val="00418F"/>
                </a:solidFill>
              </a:rPr>
              <a:t>Fazit:</a:t>
            </a:r>
          </a:p>
          <a:p>
            <a:r>
              <a:rPr lang="de-DE" sz="2200" dirty="0"/>
              <a:t>Vermögen wird in Deutschland gering besteuert.</a:t>
            </a:r>
          </a:p>
          <a:p>
            <a:r>
              <a:rPr lang="de-DE" sz="2200" dirty="0"/>
              <a:t>Eine Substanzbesteuerung wird als verfassungsrechtlich zulässig erachtet, der Halbteilungsgrundsatz und das Konzept des Sollertrags sind hinfällig.</a:t>
            </a:r>
          </a:p>
          <a:p>
            <a:r>
              <a:rPr lang="de-DE" sz="2200" dirty="0"/>
              <a:t>Ertrag und Aufwand einer Vermögensteuer stünden in keinem angemessenem Verhältnis zueinander.</a:t>
            </a:r>
          </a:p>
          <a:p>
            <a:r>
              <a:rPr lang="de-DE" sz="2200" dirty="0"/>
              <a:t>Das Ziel der Besteuerung der </a:t>
            </a:r>
            <a:r>
              <a:rPr lang="de-DE" sz="2200" dirty="0">
                <a:sym typeface="Wingdings" panose="05000000000000000000" pitchFamily="2" charset="2"/>
              </a:rPr>
              <a:t>steuerlichen Leistungsfähigkeit von Vermögenssubstanz </a:t>
            </a:r>
            <a:r>
              <a:rPr lang="de-DE" sz="2200" dirty="0"/>
              <a:t>sollte durch die Reformierung und die effizientere Ausgestaltung der Erbschaft- und Schenksteuer sowie der Grundsteuer erreicht werden. </a:t>
            </a:r>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1643318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platzhalter 1"/>
          <p:cNvSpPr>
            <a:spLocks noGrp="1"/>
          </p:cNvSpPr>
          <p:nvPr>
            <p:ph type="body" sz="quarter" idx="10"/>
          </p:nvPr>
        </p:nvSpPr>
        <p:spPr>
          <a:xfrm>
            <a:off x="395288" y="980728"/>
            <a:ext cx="8353425" cy="5256584"/>
          </a:xfrm>
        </p:spPr>
        <p:txBody>
          <a:bodyPr/>
          <a:lstStyle/>
          <a:p>
            <a:pPr marL="0" indent="0">
              <a:buNone/>
            </a:pPr>
            <a:r>
              <a:rPr lang="de-DE" sz="1600" b="1" dirty="0">
                <a:solidFill>
                  <a:srgbClr val="00418F"/>
                </a:solidFill>
              </a:rPr>
              <a:t>Weiterführende Literatur:</a:t>
            </a:r>
          </a:p>
          <a:p>
            <a:pPr marL="357188" indent="-182563"/>
            <a:r>
              <a:rPr lang="de-DE" sz="1600" dirty="0"/>
              <a:t>Wieland, J. (2003): Rechtliche Rahmenbedingungen für eine Wiedereinführung der Vermögensteuer – Rechtsgutachten erstattet für ver.di.</a:t>
            </a:r>
          </a:p>
          <a:p>
            <a:pPr marL="357188" indent="-182563"/>
            <a:r>
              <a:rPr lang="de-DE" sz="1600" dirty="0"/>
              <a:t>Spengel, C./Evers, L./Evers M-T. (2013): Probleme einer Vermögensteuer in Deutschland: eine ökonomische Analyse, Vierteljahresheft zur Wirtschaftsforschung, DIW Berlin, S. 129-146.</a:t>
            </a:r>
          </a:p>
          <a:p>
            <a:pPr marL="357188" indent="-182563"/>
            <a:r>
              <a:rPr lang="de-DE" sz="1600" dirty="0"/>
              <a:t>Hoppe, T./ Maiterth, R./ Sureth-Sloane, C. (2016): Eigenkapitalverzehr und Substanzbesteuerung deutscher Unternehmen durch eine Vermögensteuer – eine empirische Analyse, ZfbF, S. 3-45.</a:t>
            </a:r>
          </a:p>
          <a:p>
            <a:pPr marL="357188" indent="-182563"/>
            <a:r>
              <a:rPr lang="de-DE" sz="1600" dirty="0"/>
              <a:t>Musil, A. (2017): Verfassungsrechtliche Leitplanken einer Vermögensbesteuerung, DStR, </a:t>
            </a:r>
            <a:br>
              <a:rPr lang="de-DE" sz="1600" dirty="0"/>
            </a:br>
            <a:r>
              <a:rPr lang="de-DE" sz="1600" dirty="0"/>
              <a:t>S. 1903-1907.</a:t>
            </a:r>
          </a:p>
          <a:p>
            <a:pPr marL="357188" indent="-182563"/>
            <a:r>
              <a:rPr lang="de-DE" sz="1600" dirty="0"/>
              <a:t>Kirchhof, G. (2021): Die verfassungsrechtlichen Grenzen der Vermögensteuer, FR, S. 517-522.</a:t>
            </a:r>
          </a:p>
          <a:p>
            <a:pPr marL="0" indent="0">
              <a:buNone/>
            </a:pPr>
            <a:r>
              <a:rPr lang="de-DE" sz="1600" b="1" dirty="0">
                <a:solidFill>
                  <a:srgbClr val="00418F"/>
                </a:solidFill>
              </a:rPr>
              <a:t>Rechtsprechung</a:t>
            </a:r>
            <a:r>
              <a:rPr lang="de-DE" sz="1600" dirty="0"/>
              <a:t>:</a:t>
            </a:r>
          </a:p>
          <a:p>
            <a:pPr marL="357188" indent="-182563"/>
            <a:r>
              <a:rPr lang="de-DE" sz="1600" dirty="0"/>
              <a:t>BVerfG, Beschluss vom 22.6.1995, 2 BvL 37/91.</a:t>
            </a:r>
          </a:p>
          <a:p>
            <a:pPr marL="357188" indent="-182563"/>
            <a:r>
              <a:rPr lang="de-DE" sz="1600" dirty="0"/>
              <a:t>BVerfG, Beschluss vom 7.11.2006, 1 BvL 10/02.</a:t>
            </a:r>
          </a:p>
          <a:p>
            <a:pPr marL="357188" indent="-182563"/>
            <a:r>
              <a:rPr lang="de-DE" sz="1600" dirty="0"/>
              <a:t>BVerfG, Urteil vom 10.04.2018 – 1 BvL 11/14 u.a.</a:t>
            </a:r>
          </a:p>
          <a:p>
            <a:pPr marL="357188" indent="-182563"/>
            <a:r>
              <a:rPr lang="de-DE" sz="1600" dirty="0"/>
              <a:t>BVerfG, Urteil vom 17.12.2014 – 1 BvL 21/12.</a:t>
            </a:r>
          </a:p>
          <a:p>
            <a:pPr marL="357188" indent="-182563"/>
            <a:r>
              <a:rPr lang="de-DE" sz="1600" dirty="0"/>
              <a:t>BVerfG, Beschluss vom 18.01.2006, 2 BvR 2194/99.</a:t>
            </a:r>
          </a:p>
          <a:p>
            <a:pPr marL="357188" indent="-182563"/>
            <a:r>
              <a:rPr lang="de-DE" sz="1600" dirty="0"/>
              <a:t>BVerfG, Beschluss vom 31.05.1988 – 1 BvL 22/85.</a:t>
            </a:r>
          </a:p>
          <a:p>
            <a:endParaRPr lang="de-DE" sz="1800" dirty="0"/>
          </a:p>
          <a:p>
            <a:endParaRPr lang="de-DE" sz="1800" dirty="0"/>
          </a:p>
          <a:p>
            <a:endParaRPr lang="de-DE" sz="1800" dirty="0"/>
          </a:p>
        </p:txBody>
      </p:sp>
      <p:sp>
        <p:nvSpPr>
          <p:cNvPr id="5"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1403612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395289" y="1484785"/>
            <a:ext cx="8353424" cy="4681066"/>
          </a:xfrm>
        </p:spPr>
        <p:txBody>
          <a:bodyPr rtlCol="0"/>
          <a:lstStyle/>
          <a:p>
            <a:pPr marL="266700" indent="-266700" algn="ctr">
              <a:buFont typeface="Arial" pitchFamily="34" charset="0"/>
              <a:buNone/>
              <a:defRPr/>
            </a:pPr>
            <a:r>
              <a:rPr lang="de-DE" sz="2400" b="1" kern="0" dirty="0">
                <a:solidFill>
                  <a:srgbClr val="000000"/>
                </a:solidFill>
                <a:latin typeface="Arial"/>
              </a:rPr>
              <a:t>Vielen Dank für Ihre Aufmerksamkeit!</a:t>
            </a:r>
          </a:p>
          <a:p>
            <a:pPr marL="266700" indent="-266700" algn="ctr">
              <a:buFont typeface="Arial" pitchFamily="34" charset="0"/>
              <a:buNone/>
              <a:defRPr/>
            </a:pPr>
            <a:endParaRPr lang="de-DE" sz="1800" b="1" kern="0" dirty="0">
              <a:solidFill>
                <a:srgbClr val="000000"/>
              </a:solidFill>
              <a:latin typeface="Arial"/>
            </a:endParaRPr>
          </a:p>
          <a:p>
            <a:pPr marL="266700" indent="-266700">
              <a:buFont typeface="Arial" pitchFamily="34" charset="0"/>
              <a:buNone/>
              <a:defRPr/>
            </a:pPr>
            <a:endParaRPr lang="de-DE" sz="1800" b="1" kern="0" dirty="0">
              <a:solidFill>
                <a:srgbClr val="0086E0"/>
              </a:solidFill>
              <a:latin typeface="Arial"/>
            </a:endParaRPr>
          </a:p>
          <a:p>
            <a:pPr marL="266700" indent="-266700">
              <a:buFont typeface="Arial" pitchFamily="34" charset="0"/>
              <a:buNone/>
              <a:defRPr/>
            </a:pPr>
            <a:r>
              <a:rPr lang="de-DE" sz="1600" b="1" kern="0" dirty="0">
                <a:solidFill>
                  <a:srgbClr val="00418F"/>
                </a:solidFill>
                <a:latin typeface="Arial"/>
              </a:rPr>
              <a:t>Univ.-Prof. Dr. Stephan Meyering		</a:t>
            </a:r>
          </a:p>
          <a:p>
            <a:pPr marL="266700" indent="-266700">
              <a:buFont typeface="Arial" pitchFamily="34" charset="0"/>
              <a:buNone/>
              <a:defRPr/>
            </a:pPr>
            <a:endParaRPr lang="de-DE" sz="1200" kern="0" dirty="0">
              <a:solidFill>
                <a:srgbClr val="6666FF"/>
              </a:solidFill>
              <a:latin typeface="Arial"/>
            </a:endParaRPr>
          </a:p>
          <a:p>
            <a:pPr marL="266700" indent="-266700">
              <a:buFont typeface="Arial" pitchFamily="34" charset="0"/>
              <a:buNone/>
              <a:defRPr/>
            </a:pPr>
            <a:r>
              <a:rPr lang="de-DE" sz="1200" kern="0" dirty="0">
                <a:solidFill>
                  <a:srgbClr val="000000"/>
                </a:solidFill>
                <a:latin typeface="Arial"/>
              </a:rPr>
              <a:t>FernUniversität in Hagen</a:t>
            </a:r>
          </a:p>
          <a:p>
            <a:pPr marL="266700" indent="-266700">
              <a:spcBef>
                <a:spcPct val="0"/>
              </a:spcBef>
              <a:buFont typeface="Arial" pitchFamily="34" charset="0"/>
              <a:buNone/>
              <a:defRPr/>
            </a:pPr>
            <a:r>
              <a:rPr lang="de-DE" sz="1200" kern="0" dirty="0">
                <a:solidFill>
                  <a:srgbClr val="000000"/>
                </a:solidFill>
                <a:latin typeface="Arial"/>
              </a:rPr>
              <a:t>58084 Hagen</a:t>
            </a:r>
          </a:p>
          <a:p>
            <a:pPr marL="266700" indent="-266700">
              <a:spcBef>
                <a:spcPct val="0"/>
              </a:spcBef>
              <a:buFont typeface="Arial" pitchFamily="34" charset="0"/>
              <a:buNone/>
              <a:defRPr/>
            </a:pPr>
            <a:r>
              <a:rPr lang="de-DE" sz="1200" kern="0" dirty="0">
                <a:solidFill>
                  <a:srgbClr val="000000"/>
                </a:solidFill>
                <a:latin typeface="Arial"/>
              </a:rPr>
              <a:t>E-Mail: stephan.meyering@fernuni-hagen.de</a:t>
            </a:r>
          </a:p>
          <a:p>
            <a:pPr marL="266700" indent="-266700">
              <a:spcBef>
                <a:spcPct val="0"/>
              </a:spcBef>
              <a:buFont typeface="Arial" pitchFamily="34" charset="0"/>
              <a:buNone/>
              <a:defRPr/>
            </a:pPr>
            <a:endParaRPr lang="de-DE" sz="1200" kern="0" dirty="0">
              <a:solidFill>
                <a:srgbClr val="000000"/>
              </a:solidFill>
              <a:latin typeface="Arial"/>
            </a:endParaRPr>
          </a:p>
          <a:p>
            <a:pPr marL="266700" indent="-266700">
              <a:spcBef>
                <a:spcPct val="0"/>
              </a:spcBef>
              <a:buFont typeface="Arial" pitchFamily="34" charset="0"/>
              <a:buNone/>
              <a:defRPr/>
            </a:pPr>
            <a:r>
              <a:rPr lang="de-DE" sz="1200" kern="0" dirty="0">
                <a:solidFill>
                  <a:srgbClr val="000000"/>
                </a:solidFill>
                <a:latin typeface="Arial"/>
              </a:rPr>
              <a:t>Sekretariat: Tel. +49 (0) 2331/987-2621 (Frau Weber)</a:t>
            </a:r>
          </a:p>
          <a:p>
            <a:pPr marL="266700" indent="-266700">
              <a:spcBef>
                <a:spcPct val="0"/>
              </a:spcBef>
              <a:buFont typeface="Arial" pitchFamily="34" charset="0"/>
              <a:buNone/>
              <a:defRPr/>
            </a:pPr>
            <a:endParaRPr lang="de-DE" sz="1200" kern="0" dirty="0">
              <a:solidFill>
                <a:srgbClr val="000000"/>
              </a:solidFill>
              <a:latin typeface="Arial"/>
            </a:endParaRPr>
          </a:p>
          <a:p>
            <a:pPr marL="266700" indent="-266700">
              <a:spcBef>
                <a:spcPct val="0"/>
              </a:spcBef>
              <a:buFont typeface="Arial" pitchFamily="34" charset="0"/>
              <a:buNone/>
              <a:defRPr/>
            </a:pPr>
            <a:r>
              <a:rPr lang="de-DE" sz="1200" kern="0" dirty="0">
                <a:solidFill>
                  <a:srgbClr val="000000"/>
                </a:solidFill>
                <a:latin typeface="Arial"/>
              </a:rPr>
              <a:t>Homepage: </a:t>
            </a:r>
            <a:r>
              <a:rPr lang="de-DE" sz="1200" kern="0" dirty="0">
                <a:solidFill>
                  <a:srgbClr val="000000"/>
                </a:solidFill>
                <a:latin typeface="Arial"/>
                <a:hlinkClick r:id="rId3"/>
              </a:rPr>
              <a:t>http://www.fernuni-hagen.de/meyering</a:t>
            </a:r>
            <a:endParaRPr lang="de-DE" sz="1200" kern="0" dirty="0">
              <a:solidFill>
                <a:srgbClr val="000000"/>
              </a:solidFill>
              <a:latin typeface="Arial"/>
            </a:endParaRPr>
          </a:p>
          <a:p>
            <a:pPr marL="266700" indent="-266700">
              <a:spcBef>
                <a:spcPct val="0"/>
              </a:spcBef>
              <a:buFont typeface="Arial" pitchFamily="34" charset="0"/>
              <a:buNone/>
              <a:defRPr/>
            </a:pPr>
            <a:endParaRPr lang="de-DE" sz="1200" kern="0" dirty="0">
              <a:solidFill>
                <a:srgbClr val="000000"/>
              </a:solidFill>
              <a:latin typeface="Arial"/>
            </a:endParaRPr>
          </a:p>
          <a:p>
            <a:pPr marL="266700" indent="-266700">
              <a:spcBef>
                <a:spcPct val="0"/>
              </a:spcBef>
              <a:buFont typeface="Arial" pitchFamily="34" charset="0"/>
              <a:buNone/>
              <a:defRPr/>
            </a:pPr>
            <a:endParaRPr lang="de-DE" sz="1600" b="1" kern="0" dirty="0">
              <a:solidFill>
                <a:srgbClr val="00418F"/>
              </a:solidFill>
              <a:latin typeface="Arial"/>
            </a:endParaRPr>
          </a:p>
          <a:p>
            <a:pPr marL="266700" indent="-266700">
              <a:spcBef>
                <a:spcPct val="0"/>
              </a:spcBef>
              <a:buFont typeface="Arial" pitchFamily="34" charset="0"/>
              <a:buNone/>
              <a:defRPr/>
            </a:pPr>
            <a:endParaRPr lang="de-DE" sz="2000" b="1" kern="0" dirty="0">
              <a:solidFill>
                <a:srgbClr val="00418F"/>
              </a:solidFill>
              <a:latin typeface="Arial"/>
            </a:endParaRPr>
          </a:p>
          <a:p>
            <a:pPr marL="266700" indent="-266700">
              <a:spcBef>
                <a:spcPct val="0"/>
              </a:spcBef>
              <a:buFont typeface="Arial" pitchFamily="34" charset="0"/>
              <a:buNone/>
              <a:defRPr/>
            </a:pPr>
            <a:endParaRPr lang="de-DE" sz="2000" b="1" kern="0" dirty="0">
              <a:solidFill>
                <a:srgbClr val="00418F"/>
              </a:solidFill>
              <a:latin typeface="Arial"/>
            </a:endParaRPr>
          </a:p>
          <a:p>
            <a:pPr marL="266700" indent="-266700">
              <a:spcBef>
                <a:spcPct val="0"/>
              </a:spcBef>
              <a:buFont typeface="Arial" pitchFamily="34" charset="0"/>
              <a:buNone/>
              <a:defRPr/>
            </a:pPr>
            <a:endParaRPr lang="de-DE" sz="2000" b="1" kern="0" dirty="0">
              <a:solidFill>
                <a:srgbClr val="00418F"/>
              </a:solidFill>
              <a:latin typeface="Arial"/>
            </a:endParaRPr>
          </a:p>
          <a:p>
            <a:pPr marL="266700" indent="-266700">
              <a:spcBef>
                <a:spcPct val="0"/>
              </a:spcBef>
              <a:buFont typeface="Arial" pitchFamily="34" charset="0"/>
              <a:buNone/>
              <a:defRPr/>
            </a:pPr>
            <a:endParaRPr lang="de-DE" sz="2000" b="1" kern="0" dirty="0">
              <a:solidFill>
                <a:srgbClr val="00418F"/>
              </a:solidFill>
              <a:latin typeface="Arial"/>
            </a:endParaRPr>
          </a:p>
          <a:p>
            <a:pPr marL="266700" indent="-266700">
              <a:spcBef>
                <a:spcPct val="0"/>
              </a:spcBef>
              <a:buFont typeface="Arial" pitchFamily="34" charset="0"/>
              <a:buNone/>
              <a:defRPr/>
            </a:pPr>
            <a:endParaRPr lang="de-DE" sz="2000" b="1" kern="0" dirty="0">
              <a:solidFill>
                <a:srgbClr val="00418F"/>
              </a:solidFill>
              <a:latin typeface="Arial"/>
            </a:endParaRPr>
          </a:p>
          <a:p>
            <a:pPr marL="266700" indent="-266700">
              <a:spcBef>
                <a:spcPct val="0"/>
              </a:spcBef>
              <a:buFont typeface="Arial" pitchFamily="34" charset="0"/>
              <a:buNone/>
              <a:defRPr/>
            </a:pPr>
            <a:endParaRPr lang="de-DE" sz="1600" kern="0" dirty="0">
              <a:solidFill>
                <a:srgbClr val="000000"/>
              </a:solidFill>
              <a:latin typeface="Arial"/>
            </a:endParaRPr>
          </a:p>
          <a:p>
            <a:pPr fontAlgn="auto">
              <a:spcAft>
                <a:spcPts val="0"/>
              </a:spcAft>
              <a:buFont typeface="Arial" pitchFamily="34" charset="0"/>
              <a:buChar char="•"/>
              <a:defRPr/>
            </a:pPr>
            <a:endParaRPr lang="de-DE" dirty="0"/>
          </a:p>
        </p:txBody>
      </p:sp>
      <p:sp>
        <p:nvSpPr>
          <p:cNvPr id="3" name="Textfeld 2"/>
          <p:cNvSpPr txBox="1"/>
          <p:nvPr/>
        </p:nvSpPr>
        <p:spPr>
          <a:xfrm>
            <a:off x="4572000" y="2564026"/>
            <a:ext cx="4119176" cy="1169551"/>
          </a:xfrm>
          <a:prstGeom prst="rect">
            <a:avLst/>
          </a:prstGeom>
          <a:noFill/>
        </p:spPr>
        <p:txBody>
          <a:bodyPr wrap="square" rtlCol="0">
            <a:spAutoFit/>
          </a:bodyPr>
          <a:lstStyle/>
          <a:p>
            <a:pPr marL="266700" indent="-266700">
              <a:defRPr/>
            </a:pPr>
            <a:r>
              <a:rPr lang="de-DE" sz="1600" b="1" kern="0" dirty="0">
                <a:solidFill>
                  <a:srgbClr val="00418F"/>
                </a:solidFill>
                <a:latin typeface="Arial"/>
              </a:rPr>
              <a:t>Dr. Sandra Müller-Thomczik</a:t>
            </a:r>
          </a:p>
          <a:p>
            <a:pPr marL="266700" indent="-266700">
              <a:defRPr/>
            </a:pPr>
            <a:endParaRPr lang="de-DE" b="1" kern="0" dirty="0">
              <a:solidFill>
                <a:srgbClr val="00418F"/>
              </a:solidFill>
              <a:latin typeface="Arial"/>
            </a:endParaRPr>
          </a:p>
          <a:p>
            <a:pPr marL="266700" lvl="0" indent="-266700">
              <a:buNone/>
              <a:defRPr/>
            </a:pPr>
            <a:r>
              <a:rPr lang="de-DE" sz="1200" kern="0" dirty="0" err="1">
                <a:solidFill>
                  <a:srgbClr val="000000"/>
                </a:solidFill>
                <a:latin typeface="Arial"/>
              </a:rPr>
              <a:t>FernUniversität</a:t>
            </a:r>
            <a:r>
              <a:rPr lang="de-DE" sz="1200" kern="0" dirty="0">
                <a:solidFill>
                  <a:srgbClr val="000000"/>
                </a:solidFill>
                <a:latin typeface="Arial"/>
              </a:rPr>
              <a:t> in Hagen</a:t>
            </a:r>
          </a:p>
          <a:p>
            <a:pPr marL="266700" lvl="0" indent="-266700">
              <a:defRPr/>
            </a:pPr>
            <a:r>
              <a:rPr lang="de-DE" sz="1200" kern="0" dirty="0">
                <a:solidFill>
                  <a:srgbClr val="000000"/>
                </a:solidFill>
                <a:latin typeface="Arial"/>
              </a:rPr>
              <a:t>58084 Hagen</a:t>
            </a:r>
          </a:p>
          <a:p>
            <a:pPr marL="266700" lvl="0" indent="-266700">
              <a:defRPr/>
            </a:pPr>
            <a:r>
              <a:rPr lang="de-DE" sz="1200" kern="0" dirty="0">
                <a:solidFill>
                  <a:srgbClr val="000000"/>
                </a:solidFill>
                <a:latin typeface="Arial"/>
              </a:rPr>
              <a:t>E-Mail: sandra.mueller-thomczik@fernuni-hagen.de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1052513"/>
            <a:ext cx="8353425" cy="576262"/>
          </a:xfrm>
        </p:spPr>
        <p:txBody>
          <a:bodyPr/>
          <a:lstStyle/>
          <a:p>
            <a:pPr fontAlgn="auto">
              <a:spcAft>
                <a:spcPts val="0"/>
              </a:spcAft>
              <a:defRPr/>
            </a:pPr>
            <a:r>
              <a:rPr lang="de-DE" dirty="0"/>
              <a:t>Agenda</a:t>
            </a:r>
            <a:endParaRPr dirty="0"/>
          </a:p>
        </p:txBody>
      </p:sp>
      <p:sp>
        <p:nvSpPr>
          <p:cNvPr id="4"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3414268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9218" name="Group 3"/>
          <p:cNvGrpSpPr>
            <a:grpSpLocks/>
          </p:cNvGrpSpPr>
          <p:nvPr/>
        </p:nvGrpSpPr>
        <p:grpSpPr bwMode="auto">
          <a:xfrm>
            <a:off x="2095500" y="3140075"/>
            <a:ext cx="4953000" cy="1098550"/>
            <a:chOff x="0" y="5"/>
            <a:chExt cx="3120" cy="692"/>
          </a:xfrm>
        </p:grpSpPr>
        <p:sp>
          <p:nvSpPr>
            <p:cNvPr id="9225"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9226"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9219" name="Rectangle 7"/>
          <p:cNvSpPr>
            <a:spLocks noGrp="1" noChangeArrowheads="1"/>
          </p:cNvSpPr>
          <p:nvPr>
            <p:ph type="body" idx="1"/>
          </p:nvPr>
        </p:nvSpPr>
        <p:spPr>
          <a:xfrm>
            <a:off x="323850" y="981075"/>
            <a:ext cx="8496300" cy="5334000"/>
          </a:xfrm>
          <a:solidFill>
            <a:srgbClr val="FFFFFF"/>
          </a:solidFill>
        </p:spPr>
        <p:txBody>
          <a:bodyPr/>
          <a:lstStyle/>
          <a:p>
            <a:r>
              <a:rPr lang="de-DE" sz="2200" b="1" dirty="0">
                <a:solidFill>
                  <a:srgbClr val="00418F"/>
                </a:solidFill>
              </a:rPr>
              <a:t>Maßgrößen/Indikatoren</a:t>
            </a:r>
            <a:r>
              <a:rPr lang="de-DE" sz="2200" dirty="0"/>
              <a:t> von Leistungsfähigkeit (Fundamentalprinzip)</a:t>
            </a:r>
          </a:p>
          <a:p>
            <a:endParaRPr lang="de-DE" sz="2200" dirty="0"/>
          </a:p>
          <a:p>
            <a:endParaRPr lang="de-DE" sz="2200" dirty="0"/>
          </a:p>
          <a:p>
            <a:endParaRPr lang="de-DE" sz="2200" dirty="0"/>
          </a:p>
          <a:p>
            <a:endParaRPr lang="de-DE" sz="2200" dirty="0"/>
          </a:p>
          <a:p>
            <a:endParaRPr lang="de-DE" sz="2200" dirty="0"/>
          </a:p>
          <a:p>
            <a:endParaRPr lang="de-DE" sz="2200" dirty="0"/>
          </a:p>
          <a:p>
            <a:endParaRPr lang="de-DE" sz="2200" dirty="0"/>
          </a:p>
          <a:p>
            <a:endParaRPr lang="de-DE" sz="2200" dirty="0"/>
          </a:p>
          <a:p>
            <a:endParaRPr lang="de-DE" sz="2200" dirty="0"/>
          </a:p>
          <a:p>
            <a:endParaRPr lang="de-DE" sz="2200" dirty="0"/>
          </a:p>
          <a:p>
            <a:endParaRPr lang="de-DE" sz="2200" dirty="0"/>
          </a:p>
          <a:p>
            <a:pPr marL="0" indent="0">
              <a:buNone/>
            </a:pPr>
            <a:endParaRPr lang="de-DE" sz="1400" dirty="0"/>
          </a:p>
          <a:p>
            <a:pPr marL="0" indent="0">
              <a:buNone/>
            </a:pPr>
            <a:r>
              <a:rPr lang="de-DE" sz="1200" dirty="0"/>
              <a:t>Quelle: </a:t>
            </a:r>
            <a:r>
              <a:rPr lang="de-DE" sz="1200" dirty="0" err="1"/>
              <a:t>Modiﬁziert</a:t>
            </a:r>
            <a:r>
              <a:rPr lang="de-DE" sz="1200" dirty="0"/>
              <a:t> entnommen aus Lang (2010), § 8, Rn. 29 (die Abbildung ist in der neusten </a:t>
            </a:r>
            <a:r>
              <a:rPr lang="de-DE" sz="1200" dirty="0" err="1"/>
              <a:t>Auﬂage</a:t>
            </a:r>
            <a:r>
              <a:rPr lang="de-DE" sz="1200" dirty="0"/>
              <a:t> nicht mehr enthalten)</a:t>
            </a:r>
          </a:p>
        </p:txBody>
      </p:sp>
      <p:sp>
        <p:nvSpPr>
          <p:cNvPr id="9220"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2. Einordnung und Fakten</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1693902902"/>
              </p:ext>
            </p:extLst>
          </p:nvPr>
        </p:nvGraphicFramePr>
        <p:xfrm>
          <a:off x="1475656" y="1323078"/>
          <a:ext cx="5985235" cy="4854575"/>
        </p:xfrm>
        <a:graphic>
          <a:graphicData uri="http://schemas.openxmlformats.org/presentationml/2006/ole">
            <mc:AlternateContent xmlns:mc="http://schemas.openxmlformats.org/markup-compatibility/2006">
              <mc:Choice xmlns:v="urn:schemas-microsoft-com:vml" Requires="v">
                <p:oleObj spid="_x0000_s2110" name="Picture" r:id="rId4" imgW="7003574" imgH="5669308" progId="Word.Picture.8">
                  <p:embed/>
                </p:oleObj>
              </mc:Choice>
              <mc:Fallback>
                <p:oleObj name="Picture" r:id="rId4" imgW="7003574" imgH="5669308" progId="Word.Picture.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323078"/>
                        <a:ext cx="5985235" cy="4854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9218" name="Group 3"/>
          <p:cNvGrpSpPr>
            <a:grpSpLocks/>
          </p:cNvGrpSpPr>
          <p:nvPr/>
        </p:nvGrpSpPr>
        <p:grpSpPr bwMode="auto">
          <a:xfrm>
            <a:off x="2095500" y="3140075"/>
            <a:ext cx="4953000" cy="1098550"/>
            <a:chOff x="0" y="5"/>
            <a:chExt cx="3120" cy="692"/>
          </a:xfrm>
        </p:grpSpPr>
        <p:sp>
          <p:nvSpPr>
            <p:cNvPr id="9225"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9226"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9219" name="Rectangle 7"/>
          <p:cNvSpPr>
            <a:spLocks noGrp="1" noChangeArrowheads="1"/>
          </p:cNvSpPr>
          <p:nvPr>
            <p:ph type="body" idx="1"/>
          </p:nvPr>
        </p:nvSpPr>
        <p:spPr>
          <a:xfrm>
            <a:off x="323850" y="981075"/>
            <a:ext cx="8496300" cy="5334000"/>
          </a:xfrm>
          <a:solidFill>
            <a:srgbClr val="FFFFFF"/>
          </a:solidFill>
        </p:spPr>
        <p:txBody>
          <a:bodyPr/>
          <a:lstStyle/>
          <a:p>
            <a:r>
              <a:rPr lang="de-DE" sz="2100" dirty="0"/>
              <a:t>Vermögensubstanz als Indikator steuerlicher Leistungsfähigkeit: Gegenstand der </a:t>
            </a:r>
            <a:r>
              <a:rPr lang="de-DE" sz="2100" b="1" dirty="0">
                <a:solidFill>
                  <a:srgbClr val="00418F"/>
                </a:solidFill>
              </a:rPr>
              <a:t>Vermögensbesitztheorie</a:t>
            </a:r>
            <a:r>
              <a:rPr lang="de-DE" sz="2100" dirty="0"/>
              <a:t> </a:t>
            </a:r>
            <a:r>
              <a:rPr lang="de-DE" sz="2100" dirty="0">
                <a:sym typeface="Wingdings" panose="05000000000000000000" pitchFamily="2" charset="2"/>
              </a:rPr>
              <a:t> Besitz von Vermögen begründet steuerliche Leistungsfähigkeit</a:t>
            </a:r>
          </a:p>
          <a:p>
            <a:r>
              <a:rPr lang="de-DE" sz="2100" dirty="0"/>
              <a:t>Substanzbesteuerung durch Gewerbekapitalsteuer, Grundsteuer, Erbschaft- und Schenkungsteuer sowie Vermögensteuer</a:t>
            </a:r>
          </a:p>
          <a:p>
            <a:r>
              <a:rPr lang="de-DE" sz="2100" dirty="0"/>
              <a:t>Früher gekennzeichnet durch eine </a:t>
            </a:r>
            <a:r>
              <a:rPr lang="de-DE" sz="2100" b="1" dirty="0">
                <a:solidFill>
                  <a:srgbClr val="00418F"/>
                </a:solidFill>
              </a:rPr>
              <a:t>einfache und pragmatische Erhebung </a:t>
            </a:r>
            <a:r>
              <a:rPr lang="de-DE" sz="2100" dirty="0"/>
              <a:t>(Einheitswerte, Steuerbilanzwerte ...)</a:t>
            </a:r>
          </a:p>
          <a:p>
            <a:r>
              <a:rPr lang="de-DE" sz="2100" dirty="0"/>
              <a:t>Ab den 1990er-Jahren: </a:t>
            </a:r>
          </a:p>
          <a:p>
            <a:pPr lvl="1"/>
            <a:r>
              <a:rPr lang="de-DE" sz="2100" dirty="0"/>
              <a:t>Bewertung von Grundstücken bei Vermögens- sowie Erbschaft- und Schenkungsteuer mit sog. </a:t>
            </a:r>
            <a:r>
              <a:rPr lang="de-DE" sz="2100" b="1" dirty="0">
                <a:solidFill>
                  <a:srgbClr val="00418F"/>
                </a:solidFill>
              </a:rPr>
              <a:t>Einheitswerten</a:t>
            </a:r>
            <a:r>
              <a:rPr lang="de-DE" sz="2100" dirty="0"/>
              <a:t> verfassungswidrig</a:t>
            </a:r>
          </a:p>
          <a:p>
            <a:pPr lvl="1"/>
            <a:r>
              <a:rPr lang="de-DE" sz="2100" b="1" dirty="0">
                <a:solidFill>
                  <a:srgbClr val="00418F"/>
                </a:solidFill>
              </a:rPr>
              <a:t>Vermögensteuer</a:t>
            </a:r>
            <a:r>
              <a:rPr lang="de-DE" sz="2100" dirty="0"/>
              <a:t> wird nicht mehr angewendet (ab 1997)</a:t>
            </a:r>
          </a:p>
          <a:p>
            <a:pPr lvl="1"/>
            <a:r>
              <a:rPr lang="de-DE" sz="2100" dirty="0"/>
              <a:t>Reform der </a:t>
            </a:r>
            <a:r>
              <a:rPr lang="de-DE" sz="2100" b="1" dirty="0">
                <a:solidFill>
                  <a:srgbClr val="00418F"/>
                </a:solidFill>
              </a:rPr>
              <a:t>Erbschaftsteuer</a:t>
            </a:r>
            <a:r>
              <a:rPr lang="de-DE" sz="2100" dirty="0"/>
              <a:t> (1997, „Reparaturen“ 2008 und 2016)</a:t>
            </a:r>
          </a:p>
          <a:p>
            <a:pPr lvl="1"/>
            <a:r>
              <a:rPr lang="de-DE" sz="2100" b="1" dirty="0">
                <a:solidFill>
                  <a:srgbClr val="00418F"/>
                </a:solidFill>
              </a:rPr>
              <a:t>Gewerbekapitalsteuer</a:t>
            </a:r>
            <a:r>
              <a:rPr lang="de-DE" sz="2100" dirty="0"/>
              <a:t> </a:t>
            </a:r>
            <a:r>
              <a:rPr lang="de-DE" sz="2100" dirty="0" err="1"/>
              <a:t>abgeschaﬀt</a:t>
            </a:r>
            <a:r>
              <a:rPr lang="de-DE" sz="2100" dirty="0"/>
              <a:t> (zum 31.12.1997)</a:t>
            </a:r>
          </a:p>
          <a:p>
            <a:pPr lvl="1"/>
            <a:r>
              <a:rPr lang="de-DE" sz="2100" b="1" dirty="0">
                <a:solidFill>
                  <a:srgbClr val="00418F"/>
                </a:solidFill>
              </a:rPr>
              <a:t>Grundsteuer </a:t>
            </a:r>
            <a:r>
              <a:rPr lang="de-DE" sz="2100" dirty="0"/>
              <a:t>auch verfassungswidrig (2018), gesetzliche Anpassungen angestoßen (stehen in den Ländern aber noch aus)</a:t>
            </a:r>
          </a:p>
          <a:p>
            <a:endParaRPr lang="de-DE" sz="2200" dirty="0"/>
          </a:p>
        </p:txBody>
      </p:sp>
      <p:sp>
        <p:nvSpPr>
          <p:cNvPr id="9220"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2. Einordnung und Fakten </a:t>
            </a:r>
          </a:p>
          <a:p>
            <a:pPr algn="r">
              <a:spcBef>
                <a:spcPct val="50000"/>
              </a:spcBef>
            </a:pPr>
            <a:endParaRPr lang="de-DE" b="1" dirty="0">
              <a:solidFill>
                <a:srgbClr val="00418F"/>
              </a:solidFill>
            </a:endParaRPr>
          </a:p>
        </p:txBody>
      </p:sp>
    </p:spTree>
    <p:extLst>
      <p:ext uri="{BB962C8B-B14F-4D97-AF65-F5344CB8AC3E}">
        <p14:creationId xmlns:p14="http://schemas.microsoft.com/office/powerpoint/2010/main" val="1468717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9218" name="Group 3"/>
          <p:cNvGrpSpPr>
            <a:grpSpLocks/>
          </p:cNvGrpSpPr>
          <p:nvPr/>
        </p:nvGrpSpPr>
        <p:grpSpPr bwMode="auto">
          <a:xfrm>
            <a:off x="2095500" y="3140075"/>
            <a:ext cx="4953000" cy="1098550"/>
            <a:chOff x="0" y="5"/>
            <a:chExt cx="3120" cy="692"/>
          </a:xfrm>
        </p:grpSpPr>
        <p:sp>
          <p:nvSpPr>
            <p:cNvPr id="9225"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9226"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9219" name="Rectangle 7"/>
          <p:cNvSpPr>
            <a:spLocks noGrp="1" noChangeArrowheads="1"/>
          </p:cNvSpPr>
          <p:nvPr>
            <p:ph type="body" idx="1"/>
          </p:nvPr>
        </p:nvSpPr>
        <p:spPr>
          <a:xfrm>
            <a:off x="323850" y="981075"/>
            <a:ext cx="8496300" cy="5334000"/>
          </a:xfrm>
          <a:solidFill>
            <a:srgbClr val="FFFFFF"/>
          </a:solidFill>
        </p:spPr>
        <p:txBody>
          <a:bodyPr/>
          <a:lstStyle/>
          <a:p>
            <a:r>
              <a:rPr lang="de-DE" sz="2200" b="1" dirty="0">
                <a:solidFill>
                  <a:srgbClr val="00418F"/>
                </a:solidFill>
              </a:rPr>
              <a:t>Erbschaftsteuer:</a:t>
            </a:r>
            <a:r>
              <a:rPr lang="de-DE" sz="2200" dirty="0"/>
              <a:t> scheint (endlich) auf einigermaßen stabilen Füßen zu stehen; weitere Entwicklungen dürften von den Bundestagswahl abhängen (möglich Knackpunkte: unterschiedliche Behandlung von kleinen und größeren/großen Vermögen; unterschiedliche Behandlung von BV und PV; Umfang und Komplexität der Begünstigungen)</a:t>
            </a:r>
          </a:p>
          <a:p>
            <a:pPr lvl="1"/>
            <a:r>
              <a:rPr lang="de-DE" sz="2000" dirty="0"/>
              <a:t>Seer: Erbschaftsteuerliche Behandlung des Unternehmens(</a:t>
            </a:r>
            <a:r>
              <a:rPr lang="de-DE" sz="2000" dirty="0" err="1"/>
              <a:t>anteils</a:t>
            </a:r>
            <a:r>
              <a:rPr lang="de-DE" sz="2000" dirty="0"/>
              <a:t>)er-</a:t>
            </a:r>
            <a:r>
              <a:rPr lang="de-DE" sz="2000" dirty="0" err="1"/>
              <a:t>werbs</a:t>
            </a:r>
            <a:r>
              <a:rPr lang="de-DE" sz="2000" dirty="0"/>
              <a:t> - nach wie vor ein Fall für das BVerfG, StuW 2021, S. 111 ff.</a:t>
            </a:r>
          </a:p>
          <a:p>
            <a:pPr lvl="1"/>
            <a:r>
              <a:rPr lang="de-DE" sz="2000" dirty="0"/>
              <a:t>Bräutigam/Spengel, Die Begünstigungen für Betriebsvermögen bei der ErbSt – Handlungsbedarf vor dem Hintergrund der Corona-Krise und der Vorgaben des BVerfG, StuW, S. 131 ff.</a:t>
            </a:r>
          </a:p>
          <a:p>
            <a:r>
              <a:rPr lang="de-DE" sz="2200" b="1" dirty="0">
                <a:solidFill>
                  <a:srgbClr val="00418F"/>
                </a:solidFill>
              </a:rPr>
              <a:t>Grundsteuer:</a:t>
            </a:r>
            <a:r>
              <a:rPr lang="de-DE" sz="2200" dirty="0"/>
              <a:t> muss sich praktisch und vermutlich auch verfassungsrechtlich beweisen (mögliche Knackpunkte: </a:t>
            </a:r>
            <a:r>
              <a:rPr lang="de-DE" sz="2200" dirty="0" smtClean="0"/>
              <a:t>passt </a:t>
            </a:r>
            <a:r>
              <a:rPr lang="de-DE" sz="2200" dirty="0"/>
              <a:t>Orientierung an der Leistungsfähigkeit zu einer Objektsteuer</a:t>
            </a:r>
            <a:r>
              <a:rPr lang="de-DE" sz="2200" dirty="0" smtClean="0"/>
              <a:t>? Auswirkungen der Öffnungsklausel?)</a:t>
            </a:r>
            <a:endParaRPr lang="de-DE" sz="2200" dirty="0"/>
          </a:p>
          <a:p>
            <a:pPr lvl="1"/>
            <a:endParaRPr lang="de-DE" sz="2000" dirty="0"/>
          </a:p>
        </p:txBody>
      </p:sp>
      <p:sp>
        <p:nvSpPr>
          <p:cNvPr id="9220"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2. Einordnung und Fakten </a:t>
            </a:r>
          </a:p>
        </p:txBody>
      </p:sp>
    </p:spTree>
    <p:extLst>
      <p:ext uri="{BB962C8B-B14F-4D97-AF65-F5344CB8AC3E}">
        <p14:creationId xmlns:p14="http://schemas.microsoft.com/office/powerpoint/2010/main" val="91786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9218" name="Group 3"/>
          <p:cNvGrpSpPr>
            <a:grpSpLocks/>
          </p:cNvGrpSpPr>
          <p:nvPr/>
        </p:nvGrpSpPr>
        <p:grpSpPr bwMode="auto">
          <a:xfrm>
            <a:off x="2095500" y="3140075"/>
            <a:ext cx="4953000" cy="1098550"/>
            <a:chOff x="0" y="5"/>
            <a:chExt cx="3120" cy="692"/>
          </a:xfrm>
        </p:grpSpPr>
        <p:sp>
          <p:nvSpPr>
            <p:cNvPr id="9225"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9226"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9219" name="Rectangle 7"/>
          <p:cNvSpPr>
            <a:spLocks noGrp="1" noChangeArrowheads="1"/>
          </p:cNvSpPr>
          <p:nvPr>
            <p:ph type="body" idx="1"/>
          </p:nvPr>
        </p:nvSpPr>
        <p:spPr>
          <a:xfrm>
            <a:off x="323850" y="981075"/>
            <a:ext cx="8496300" cy="5334000"/>
          </a:xfrm>
          <a:solidFill>
            <a:srgbClr val="FFFFFF"/>
          </a:solidFill>
        </p:spPr>
        <p:txBody>
          <a:bodyPr/>
          <a:lstStyle/>
          <a:p>
            <a:r>
              <a:rPr lang="de-DE" sz="2200" b="1" dirty="0">
                <a:solidFill>
                  <a:srgbClr val="00418F"/>
                </a:solidFill>
              </a:rPr>
              <a:t>Vermögensteuer:</a:t>
            </a:r>
            <a:r>
              <a:rPr lang="de-DE" sz="2200" dirty="0"/>
              <a:t> steht derzeit – angesichts der anstehenden Bundestagswahl –  in der Diskussion </a:t>
            </a:r>
          </a:p>
          <a:p>
            <a:pPr lvl="1">
              <a:defRPr/>
            </a:pPr>
            <a:r>
              <a:rPr lang="de-DE" sz="2200" dirty="0"/>
              <a:t>im Rahmen der Corona-Hilfsmaßnahmen fand die Vermögensteuer neben einer einmaligen Vermögensabgabe wieder Erwähnung (vgl. BT-</a:t>
            </a:r>
            <a:r>
              <a:rPr lang="de-DE" sz="2200" dirty="0" err="1"/>
              <a:t>Drs</a:t>
            </a:r>
            <a:r>
              <a:rPr lang="de-DE" sz="2200" dirty="0"/>
              <a:t>. 19/19052, S. 1 f)</a:t>
            </a:r>
          </a:p>
          <a:p>
            <a:pPr lvl="1">
              <a:defRPr/>
            </a:pPr>
            <a:r>
              <a:rPr lang="de-DE" sz="2200" dirty="0"/>
              <a:t>wird in den Wahlprogrammen der Grünen, der SPD und der Linken adressiert (Bündnis 90/Die Grünen (2021), S. 38; Die Linke (2021), S. 86; SPD (2021), S. 23) </a:t>
            </a:r>
          </a:p>
          <a:p>
            <a:pPr lvl="1">
              <a:defRPr/>
            </a:pPr>
            <a:r>
              <a:rPr lang="de-DE" sz="2200" dirty="0"/>
              <a:t>empirische Untersuchungen lassen darauf schließen, dass die Wiedereinführung einer Vermögensteuer auf eine hohe Zustimmung stoßen würde (vgl. Sachweh/Eicher (2018), S. 379)</a:t>
            </a:r>
          </a:p>
          <a:p>
            <a:pPr fontAlgn="auto">
              <a:spcAft>
                <a:spcPts val="0"/>
              </a:spcAft>
              <a:buFontTx/>
              <a:buChar char="•"/>
              <a:defRPr/>
            </a:pPr>
            <a:r>
              <a:rPr lang="de-DE" sz="2200" dirty="0"/>
              <a:t>Verfassungsrechtlicher Rahmen </a:t>
            </a:r>
          </a:p>
          <a:p>
            <a:pPr lvl="1" fontAlgn="auto">
              <a:spcAft>
                <a:spcPts val="0"/>
              </a:spcAft>
              <a:buFont typeface="Symbol" panose="05050102010706020507" pitchFamily="18" charset="2"/>
              <a:buChar char="-"/>
              <a:defRPr/>
            </a:pPr>
            <a:r>
              <a:rPr lang="de-DE" sz="2200" dirty="0"/>
              <a:t>Vermögensteuer (Art. 106 Abs. 2 Nr. 1 GG) -&gt; </a:t>
            </a:r>
            <a:r>
              <a:rPr lang="de-DE" sz="2200" b="1" dirty="0">
                <a:solidFill>
                  <a:srgbClr val="00418F"/>
                </a:solidFill>
              </a:rPr>
              <a:t>Land</a:t>
            </a:r>
          </a:p>
          <a:p>
            <a:pPr lvl="1" fontAlgn="auto">
              <a:spcAft>
                <a:spcPts val="0"/>
              </a:spcAft>
              <a:buFont typeface="Symbol" panose="05050102010706020507" pitchFamily="18" charset="2"/>
              <a:buChar char="-"/>
              <a:defRPr/>
            </a:pPr>
            <a:r>
              <a:rPr lang="de-DE" sz="2200" dirty="0"/>
              <a:t>einmalige Vermögensabgabe (Art. 106 Abs. 1 Nr. 5 GG) -&gt; </a:t>
            </a:r>
            <a:r>
              <a:rPr lang="de-DE" sz="2200" b="1" dirty="0">
                <a:solidFill>
                  <a:srgbClr val="00418F"/>
                </a:solidFill>
              </a:rPr>
              <a:t>Bund</a:t>
            </a:r>
            <a:endParaRPr lang="de-DE" sz="2200" dirty="0"/>
          </a:p>
          <a:p>
            <a:endParaRPr lang="de-DE" sz="2200" dirty="0"/>
          </a:p>
          <a:p>
            <a:pPr marL="0" indent="0">
              <a:buNone/>
            </a:pPr>
            <a:endParaRPr lang="de-DE" sz="2200" dirty="0"/>
          </a:p>
        </p:txBody>
      </p:sp>
      <p:sp>
        <p:nvSpPr>
          <p:cNvPr id="9220"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2. Einordnung und Fakten</a:t>
            </a:r>
          </a:p>
        </p:txBody>
      </p:sp>
    </p:spTree>
    <p:extLst>
      <p:ext uri="{BB962C8B-B14F-4D97-AF65-F5344CB8AC3E}">
        <p14:creationId xmlns:p14="http://schemas.microsoft.com/office/powerpoint/2010/main" val="2149239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fontAlgn="auto">
              <a:spcAft>
                <a:spcPts val="0"/>
              </a:spcAft>
              <a:buFontTx/>
              <a:buChar char="•"/>
              <a:defRPr/>
            </a:pPr>
            <a:r>
              <a:rPr lang="de-DE" sz="2200" b="1" dirty="0">
                <a:solidFill>
                  <a:srgbClr val="00418F"/>
                </a:solidFill>
              </a:rPr>
              <a:t>Steueraufkommen</a:t>
            </a:r>
            <a:r>
              <a:rPr lang="de-DE" sz="2200" dirty="0"/>
              <a:t>: </a:t>
            </a:r>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400" dirty="0"/>
          </a:p>
          <a:p>
            <a:pPr fontAlgn="auto">
              <a:spcAft>
                <a:spcPts val="0"/>
              </a:spcAft>
              <a:buFontTx/>
              <a:buChar char="•"/>
              <a:defRPr/>
            </a:pPr>
            <a:endParaRPr lang="de-DE" sz="2000" dirty="0"/>
          </a:p>
          <a:p>
            <a:pPr marL="360363" indent="0" fontAlgn="auto">
              <a:spcAft>
                <a:spcPts val="0"/>
              </a:spcAft>
              <a:buNone/>
              <a:defRPr/>
            </a:pPr>
            <a:r>
              <a:rPr lang="de-DE" sz="1600" dirty="0"/>
              <a:t>Quelle: Statistisches Bundesamt, Fachserie 14/Reihe 4</a:t>
            </a:r>
          </a:p>
          <a:p>
            <a:pPr marL="0" indent="0" fontAlgn="auto">
              <a:spcAft>
                <a:spcPts val="0"/>
              </a:spcAft>
              <a:buNone/>
              <a:defRPr/>
            </a:pPr>
            <a:endParaRPr lang="de-DE" sz="1600" dirty="0"/>
          </a:p>
          <a:p>
            <a:pPr marL="0" indent="0" fontAlgn="auto">
              <a:spcAft>
                <a:spcPts val="0"/>
              </a:spcAft>
              <a:buNone/>
              <a:defRPr/>
            </a:pPr>
            <a:r>
              <a:rPr lang="de-DE" sz="2200" dirty="0"/>
              <a:t>-&gt; Steuern auf Vermögen: 3,2 %, Steuern auf Einkommen und dessen Verwendung: 96 %</a:t>
            </a:r>
          </a:p>
          <a:p>
            <a:pPr marL="0" indent="0" fontAlgn="auto">
              <a:spcAft>
                <a:spcPts val="0"/>
              </a:spcAft>
              <a:buNone/>
              <a:defRPr/>
            </a:pPr>
            <a:r>
              <a:rPr lang="de-DE" sz="2200" dirty="0">
                <a:sym typeface="Wingdings" panose="05000000000000000000" pitchFamily="2" charset="2"/>
              </a:rPr>
              <a:t>-&gt; Forderung nach höherer Besteuerung von Vermögen nachvollziehbar</a:t>
            </a:r>
            <a:endParaRPr lang="de-DE" sz="2200" dirty="0"/>
          </a:p>
          <a:p>
            <a:pPr marL="0" indent="0" fontAlgn="auto">
              <a:spcAft>
                <a:spcPts val="0"/>
              </a:spcAft>
              <a:buNone/>
              <a:defRPr/>
            </a:pPr>
            <a:endParaRPr lang="de-DE" sz="2000" dirty="0"/>
          </a:p>
          <a:p>
            <a:pPr marL="0" indent="0" fontAlgn="auto">
              <a:spcAft>
                <a:spcPts val="0"/>
              </a:spcAft>
              <a:buNone/>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2. Einordnung und Fakten</a:t>
            </a:r>
          </a:p>
        </p:txBody>
      </p:sp>
      <p:graphicFrame>
        <p:nvGraphicFramePr>
          <p:cNvPr id="5" name="Tabelle 4"/>
          <p:cNvGraphicFramePr>
            <a:graphicFrameLocks noGrp="1"/>
          </p:cNvGraphicFramePr>
          <p:nvPr>
            <p:extLst>
              <p:ext uri="{D42A27DB-BD31-4B8C-83A1-F6EECF244321}">
                <p14:modId xmlns:p14="http://schemas.microsoft.com/office/powerpoint/2010/main" val="1780299287"/>
              </p:ext>
            </p:extLst>
          </p:nvPr>
        </p:nvGraphicFramePr>
        <p:xfrm>
          <a:off x="755576" y="1446413"/>
          <a:ext cx="5112568" cy="2866519"/>
        </p:xfrm>
        <a:graphic>
          <a:graphicData uri="http://schemas.openxmlformats.org/drawingml/2006/table">
            <a:tbl>
              <a:tblPr>
                <a:tableStyleId>{5C22544A-7EE6-4342-B048-85BDC9FD1C3A}</a:tableStyleId>
              </a:tblPr>
              <a:tblGrid>
                <a:gridCol w="2975317">
                  <a:extLst>
                    <a:ext uri="{9D8B030D-6E8A-4147-A177-3AD203B41FA5}">
                      <a16:colId xmlns:a16="http://schemas.microsoft.com/office/drawing/2014/main" val="2863394444"/>
                    </a:ext>
                  </a:extLst>
                </a:gridCol>
                <a:gridCol w="1112542">
                  <a:extLst>
                    <a:ext uri="{9D8B030D-6E8A-4147-A177-3AD203B41FA5}">
                      <a16:colId xmlns:a16="http://schemas.microsoft.com/office/drawing/2014/main" val="846346600"/>
                    </a:ext>
                  </a:extLst>
                </a:gridCol>
                <a:gridCol w="1024709">
                  <a:extLst>
                    <a:ext uri="{9D8B030D-6E8A-4147-A177-3AD203B41FA5}">
                      <a16:colId xmlns:a16="http://schemas.microsoft.com/office/drawing/2014/main" val="2203943610"/>
                    </a:ext>
                  </a:extLst>
                </a:gridCol>
              </a:tblGrid>
              <a:tr h="870079">
                <a:tc>
                  <a:txBody>
                    <a:bodyPr/>
                    <a:lstStyle/>
                    <a:p>
                      <a:pPr algn="l" fontAlgn="b"/>
                      <a:r>
                        <a:rPr lang="de-DE" sz="1400" u="none" strike="noStrike" dirty="0">
                          <a:effectLst/>
                        </a:rPr>
                        <a:t> </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de-DE" sz="1400" u="none" strike="noStrike" dirty="0">
                          <a:effectLst/>
                        </a:rPr>
                        <a:t>Jahr 2020 in </a:t>
                      </a:r>
                      <a:r>
                        <a:rPr lang="de-DE" sz="1400" u="none" strike="noStrike" dirty="0" err="1">
                          <a:effectLst/>
                        </a:rPr>
                        <a:t>Mio</a:t>
                      </a:r>
                      <a:r>
                        <a:rPr lang="de-DE" sz="1400" u="none" strike="noStrike" dirty="0">
                          <a:effectLst/>
                        </a:rPr>
                        <a:t> €</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de-DE" sz="1400" u="none" strike="noStrike">
                          <a:effectLst/>
                        </a:rPr>
                        <a:t>Anteil (bezogen auf 2020)</a:t>
                      </a:r>
                      <a:endParaRPr lang="de-DE" sz="1400" b="0"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9584774"/>
                  </a:ext>
                </a:extLst>
              </a:tr>
              <a:tr h="217520">
                <a:tc>
                  <a:txBody>
                    <a:bodyPr/>
                    <a:lstStyle/>
                    <a:p>
                      <a:pPr algn="l" fontAlgn="b"/>
                      <a:r>
                        <a:rPr lang="de-DE" sz="1400" u="none" strike="noStrike">
                          <a:effectLst/>
                        </a:rPr>
                        <a:t>Steuern auf Einkommen</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384.768,06</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52,0%</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538423"/>
                  </a:ext>
                </a:extLst>
              </a:tr>
              <a:tr h="217520">
                <a:tc>
                  <a:txBody>
                    <a:bodyPr/>
                    <a:lstStyle/>
                    <a:p>
                      <a:pPr algn="l" fontAlgn="b"/>
                      <a:r>
                        <a:rPr lang="de-DE" sz="1400" u="none" strike="noStrike">
                          <a:effectLst/>
                        </a:rPr>
                        <a:t>Steuern auf Vermögenstransfer (ErbSt)</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8.599,80</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1,2%</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0765493"/>
                  </a:ext>
                </a:extLst>
              </a:tr>
              <a:tr h="217520">
                <a:tc>
                  <a:txBody>
                    <a:bodyPr/>
                    <a:lstStyle/>
                    <a:p>
                      <a:pPr algn="l" fontAlgn="b"/>
                      <a:r>
                        <a:rPr lang="de-DE" sz="1400" u="none" strike="noStrike">
                          <a:effectLst/>
                        </a:rPr>
                        <a:t>Steuern auf Vermögenssubstanz (GrSt)</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14.675,87</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2,0%</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61320"/>
                  </a:ext>
                </a:extLst>
              </a:tr>
              <a:tr h="435039">
                <a:tc>
                  <a:txBody>
                    <a:bodyPr/>
                    <a:lstStyle/>
                    <a:p>
                      <a:pPr algn="l" fontAlgn="b"/>
                      <a:r>
                        <a:rPr lang="de-DE" sz="1400" u="none" strike="noStrike">
                          <a:effectLst/>
                        </a:rPr>
                        <a:t>Steuern auf Verwendung von Einkommen und Vermögen</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 </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 </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343609"/>
                  </a:ext>
                </a:extLst>
              </a:tr>
              <a:tr h="217520">
                <a:tc>
                  <a:txBody>
                    <a:bodyPr/>
                    <a:lstStyle/>
                    <a:p>
                      <a:pPr algn="l" fontAlgn="b"/>
                      <a:r>
                        <a:rPr lang="de-DE" sz="1400" u="none" strike="noStrike" dirty="0">
                          <a:effectLst/>
                        </a:rPr>
                        <a:t> - Umsatzsteuer</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219.483,88</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29,7%</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2682850"/>
                  </a:ext>
                </a:extLst>
              </a:tr>
              <a:tr h="217520">
                <a:tc>
                  <a:txBody>
                    <a:bodyPr/>
                    <a:lstStyle/>
                    <a:p>
                      <a:pPr algn="l" fontAlgn="b"/>
                      <a:r>
                        <a:rPr lang="de-DE" sz="1400" u="none" strike="noStrike">
                          <a:effectLst/>
                        </a:rPr>
                        <a:t> - übrige Steuern</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106.131,11</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14,3%</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1110519"/>
                  </a:ext>
                </a:extLst>
              </a:tr>
              <a:tr h="217520">
                <a:tc>
                  <a:txBody>
                    <a:bodyPr/>
                    <a:lstStyle/>
                    <a:p>
                      <a:pPr algn="l" fontAlgn="b"/>
                      <a:r>
                        <a:rPr lang="de-DE" sz="1400" u="none" strike="noStrike">
                          <a:effectLst/>
                        </a:rPr>
                        <a:t>Zölle und Weiteres</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6.044,65</a:t>
                      </a:r>
                      <a:endParaRPr lang="de-DE" sz="1400" b="0"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0,8%</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2757252"/>
                  </a:ext>
                </a:extLst>
              </a:tr>
              <a:tr h="217520">
                <a:tc>
                  <a:txBody>
                    <a:bodyPr/>
                    <a:lstStyle/>
                    <a:p>
                      <a:pPr algn="l" fontAlgn="b"/>
                      <a:r>
                        <a:rPr lang="de-DE" sz="1400" u="none" strike="noStrike">
                          <a:effectLst/>
                        </a:rPr>
                        <a:t>Gesamt</a:t>
                      </a:r>
                      <a:endParaRPr lang="de-DE" sz="1400" b="1"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a:effectLst/>
                        </a:rPr>
                        <a:t>739.703,36</a:t>
                      </a:r>
                      <a:endParaRPr lang="de-DE" sz="1400" b="1" i="0" u="none" strike="noStrike">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DE" sz="1400" u="none" strike="noStrike" dirty="0">
                          <a:effectLst/>
                        </a:rPr>
                        <a:t>100,0%</a:t>
                      </a:r>
                      <a:endParaRPr lang="de-DE" sz="1400" b="1"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745458"/>
                  </a:ext>
                </a:extLst>
              </a:tr>
            </a:tbl>
          </a:graphicData>
        </a:graphic>
      </p:graphicFrame>
    </p:spTree>
    <p:extLst>
      <p:ext uri="{BB962C8B-B14F-4D97-AF65-F5344CB8AC3E}">
        <p14:creationId xmlns:p14="http://schemas.microsoft.com/office/powerpoint/2010/main" val="1146064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95300" y="0"/>
            <a:ext cx="8153400" cy="549275"/>
          </a:xfrm>
          <a:prstGeom prst="rect">
            <a:avLst/>
          </a:prstGeom>
          <a:noFill/>
          <a:ln w="9525">
            <a:noFill/>
            <a:miter lim="800000"/>
            <a:headEnd/>
            <a:tailEnd/>
          </a:ln>
        </p:spPr>
        <p:txBody>
          <a:bodyPr lIns="90000" tIns="46800" rIns="90000" bIns="46800">
            <a:spAutoFit/>
          </a:bodyPr>
          <a:lstStyle/>
          <a:p>
            <a:pPr defTabSz="762000" eaLnBrk="0" hangingPunct="0"/>
            <a:endParaRPr lang="de-DE" sz="1500" dirty="0"/>
          </a:p>
          <a:p>
            <a:pPr defTabSz="762000" eaLnBrk="0" hangingPunct="0"/>
            <a:endParaRPr lang="de-DE" sz="1500" dirty="0"/>
          </a:p>
        </p:txBody>
      </p:sp>
      <p:grpSp>
        <p:nvGrpSpPr>
          <p:cNvPr id="11266" name="Group 3"/>
          <p:cNvGrpSpPr>
            <a:grpSpLocks/>
          </p:cNvGrpSpPr>
          <p:nvPr/>
        </p:nvGrpSpPr>
        <p:grpSpPr bwMode="auto">
          <a:xfrm>
            <a:off x="2095500" y="3140075"/>
            <a:ext cx="4953000" cy="1098550"/>
            <a:chOff x="0" y="5"/>
            <a:chExt cx="3120" cy="692"/>
          </a:xfrm>
        </p:grpSpPr>
        <p:sp>
          <p:nvSpPr>
            <p:cNvPr id="11271" name="Rectangle 4"/>
            <p:cNvSpPr>
              <a:spLocks noChangeArrowheads="1"/>
            </p:cNvSpPr>
            <p:nvPr/>
          </p:nvSpPr>
          <p:spPr bwMode="auto">
            <a:xfrm>
              <a:off x="0" y="5"/>
              <a:ext cx="720" cy="5"/>
            </a:xfrm>
            <a:prstGeom prst="rect">
              <a:avLst/>
            </a:prstGeom>
            <a:noFill/>
            <a:ln w="9525">
              <a:noFill/>
              <a:miter lim="800000"/>
              <a:headEnd/>
              <a:tailEnd/>
            </a:ln>
          </p:spPr>
          <p:txBody>
            <a:bodyPr lIns="90000" tIns="46800" rIns="90000" bIns="46800">
              <a:spAutoFit/>
            </a:bodyPr>
            <a:lstStyle/>
            <a:p>
              <a:endParaRPr lang="de-DE" dirty="0">
                <a:latin typeface="Calibri" pitchFamily="34" charset="0"/>
              </a:endParaRPr>
            </a:p>
          </p:txBody>
        </p:sp>
        <p:sp>
          <p:nvSpPr>
            <p:cNvPr id="11272" name="Rectangle 5"/>
            <p:cNvSpPr>
              <a:spLocks noChangeArrowheads="1"/>
            </p:cNvSpPr>
            <p:nvPr/>
          </p:nvSpPr>
          <p:spPr bwMode="auto">
            <a:xfrm>
              <a:off x="0" y="5"/>
              <a:ext cx="3120" cy="692"/>
            </a:xfrm>
            <a:prstGeom prst="rect">
              <a:avLst/>
            </a:prstGeom>
            <a:noFill/>
            <a:ln w="9525">
              <a:noFill/>
              <a:miter lim="800000"/>
              <a:headEnd/>
              <a:tailEnd/>
            </a:ln>
          </p:spPr>
          <p:txBody>
            <a:bodyPr lIns="90000" tIns="46800" rIns="90000" bIns="46800"/>
            <a:lstStyle/>
            <a:p>
              <a:pPr defTabSz="762000" eaLnBrk="0" hangingPunct="0"/>
              <a:r>
                <a:rPr lang="de-DE" sz="1000" dirty="0">
                  <a:latin typeface="Verdana" pitchFamily="34" charset="0"/>
                </a:rPr>
                <a:t>  </a:t>
              </a:r>
              <a:r>
                <a:rPr lang="de-DE" sz="6600" dirty="0">
                  <a:latin typeface="Verdana" pitchFamily="34" charset="0"/>
                </a:rPr>
                <a:t> </a:t>
              </a:r>
              <a:r>
                <a:rPr lang="de-DE" sz="1000" dirty="0">
                  <a:latin typeface="Verdana" pitchFamily="34" charset="0"/>
                </a:rPr>
                <a:t>                </a:t>
              </a:r>
            </a:p>
          </p:txBody>
        </p:sp>
      </p:grpSp>
      <p:sp>
        <p:nvSpPr>
          <p:cNvPr id="4100" name="Rectangle 6"/>
          <p:cNvSpPr>
            <a:spLocks noGrp="1" noChangeArrowheads="1"/>
          </p:cNvSpPr>
          <p:nvPr>
            <p:ph type="body" idx="1"/>
          </p:nvPr>
        </p:nvSpPr>
        <p:spPr>
          <a:xfrm>
            <a:off x="323850" y="981075"/>
            <a:ext cx="8496300" cy="5334000"/>
          </a:xfrm>
          <a:solidFill>
            <a:srgbClr val="FFFFFF"/>
          </a:solidFill>
        </p:spPr>
        <p:txBody>
          <a:bodyPr rtlCol="0">
            <a:noAutofit/>
          </a:bodyPr>
          <a:lstStyle/>
          <a:p>
            <a:pPr fontAlgn="auto">
              <a:spcAft>
                <a:spcPts val="0"/>
              </a:spcAft>
              <a:buFontTx/>
              <a:buChar char="•"/>
              <a:defRPr/>
            </a:pPr>
            <a:r>
              <a:rPr lang="de-DE" sz="2200" b="1" dirty="0">
                <a:solidFill>
                  <a:srgbClr val="00418F"/>
                </a:solidFill>
              </a:rPr>
              <a:t>Vermögens- und Einkommensungleichheit </a:t>
            </a:r>
            <a:r>
              <a:rPr lang="de-DE" sz="2200" dirty="0"/>
              <a:t>(gem. DIW):</a:t>
            </a:r>
          </a:p>
          <a:p>
            <a:pPr lvl="1" fontAlgn="auto">
              <a:spcAft>
                <a:spcPts val="0"/>
              </a:spcAft>
              <a:buFont typeface="Symbol" panose="05050102010706020507" pitchFamily="18" charset="2"/>
              <a:buChar char="-"/>
              <a:defRPr/>
            </a:pPr>
            <a:r>
              <a:rPr lang="de-DE" sz="2200" dirty="0"/>
              <a:t>Vermögens-Gini-Koeffizient (2019): 0,816 </a:t>
            </a:r>
          </a:p>
          <a:p>
            <a:pPr lvl="1" fontAlgn="auto">
              <a:spcAft>
                <a:spcPts val="0"/>
              </a:spcAft>
              <a:buFont typeface="Symbol" panose="05050102010706020507" pitchFamily="18" charset="2"/>
              <a:buChar char="-"/>
              <a:defRPr/>
            </a:pPr>
            <a:r>
              <a:rPr lang="de-DE" sz="2200" dirty="0"/>
              <a:t>Einkommens-</a:t>
            </a:r>
            <a:r>
              <a:rPr lang="de-DE" sz="2200" dirty="0" err="1"/>
              <a:t>Gini</a:t>
            </a:r>
            <a:r>
              <a:rPr lang="de-DE" sz="2200" dirty="0"/>
              <a:t>-Koeffizient (2020): 0,314 </a:t>
            </a:r>
          </a:p>
          <a:p>
            <a:pPr lvl="1" fontAlgn="auto">
              <a:spcAft>
                <a:spcPts val="0"/>
              </a:spcAft>
              <a:buFont typeface="Symbol" panose="05050102010706020507" pitchFamily="18" charset="2"/>
              <a:buChar char="-"/>
              <a:defRPr/>
            </a:pPr>
            <a:endParaRPr lang="de-DE" sz="2200" dirty="0"/>
          </a:p>
          <a:p>
            <a:pPr fontAlgn="auto">
              <a:spcAft>
                <a:spcPts val="0"/>
              </a:spcAft>
              <a:buFontTx/>
              <a:buChar char="•"/>
              <a:defRPr/>
            </a:pPr>
            <a:r>
              <a:rPr lang="de-DE" sz="2200" b="1" dirty="0">
                <a:solidFill>
                  <a:srgbClr val="00418F"/>
                </a:solidFill>
              </a:rPr>
              <a:t>Entwicklung der Vermögenskomponenten </a:t>
            </a:r>
            <a:r>
              <a:rPr lang="de-DE" sz="2200" dirty="0"/>
              <a:t>(je </a:t>
            </a:r>
            <a:r>
              <a:rPr lang="de-DE" sz="2200" dirty="0" smtClean="0"/>
              <a:t>Vermögensbesitzer/in) </a:t>
            </a:r>
            <a:r>
              <a:rPr lang="de-DE" sz="2200" dirty="0"/>
              <a:t/>
            </a:r>
            <a:br>
              <a:rPr lang="de-DE" sz="2200" dirty="0"/>
            </a:br>
            <a:r>
              <a:rPr lang="de-DE" sz="2200" dirty="0"/>
              <a:t>Mittelwert in Euro: </a:t>
            </a:r>
          </a:p>
          <a:p>
            <a:pPr fontAlgn="auto">
              <a:spcAft>
                <a:spcPts val="0"/>
              </a:spcAft>
              <a:buFontTx/>
              <a:buChar char="•"/>
              <a:defRPr/>
            </a:pPr>
            <a:endParaRPr lang="de-DE" sz="2200" b="1" dirty="0">
              <a:solidFill>
                <a:srgbClr val="00418F"/>
              </a:solidFill>
            </a:endParaRPr>
          </a:p>
          <a:p>
            <a:pPr fontAlgn="auto">
              <a:spcAft>
                <a:spcPts val="0"/>
              </a:spcAft>
              <a:buFontTx/>
              <a:buChar char="•"/>
              <a:defRPr/>
            </a:pPr>
            <a:endParaRPr lang="de-DE" sz="2200" b="1" dirty="0">
              <a:solidFill>
                <a:srgbClr val="00418F"/>
              </a:solidFill>
            </a:endParaRPr>
          </a:p>
          <a:p>
            <a:pPr fontAlgn="auto">
              <a:spcAft>
                <a:spcPts val="0"/>
              </a:spcAft>
              <a:buFontTx/>
              <a:buChar char="•"/>
              <a:defRPr/>
            </a:pPr>
            <a:endParaRPr lang="de-DE" sz="2200" b="1" dirty="0">
              <a:solidFill>
                <a:srgbClr val="00418F"/>
              </a:solidFill>
            </a:endParaRPr>
          </a:p>
          <a:p>
            <a:pPr fontAlgn="auto">
              <a:spcAft>
                <a:spcPts val="0"/>
              </a:spcAft>
              <a:buFontTx/>
              <a:buChar char="•"/>
              <a:defRPr/>
            </a:pPr>
            <a:endParaRPr lang="de-DE" sz="2200" b="1" dirty="0">
              <a:solidFill>
                <a:srgbClr val="00418F"/>
              </a:solidFill>
            </a:endParaRPr>
          </a:p>
          <a:p>
            <a:pPr fontAlgn="auto">
              <a:spcAft>
                <a:spcPts val="0"/>
              </a:spcAft>
              <a:buFontTx/>
              <a:buChar char="•"/>
              <a:defRPr/>
            </a:pPr>
            <a:endParaRPr lang="de-DE" b="1" dirty="0">
              <a:solidFill>
                <a:srgbClr val="00418F"/>
              </a:solidFill>
            </a:endParaRPr>
          </a:p>
          <a:p>
            <a:pPr marL="360363" indent="0" fontAlgn="auto">
              <a:spcAft>
                <a:spcPts val="0"/>
              </a:spcAft>
              <a:buNone/>
              <a:defRPr/>
            </a:pPr>
            <a:r>
              <a:rPr lang="de-DE" sz="1600" dirty="0"/>
              <a:t>Quelle: Grabka/Halbmeier, DIW Wochenbericht, 2019, S. </a:t>
            </a:r>
            <a:r>
              <a:rPr lang="de-DE" sz="1600" dirty="0" smtClean="0"/>
              <a:t>744 (SOEP-</a:t>
            </a:r>
            <a:r>
              <a:rPr lang="de-DE" sz="1600" dirty="0" smtClean="0"/>
              <a:t>P</a:t>
            </a:r>
            <a:r>
              <a:rPr lang="de-DE" sz="1600" dirty="0" smtClean="0"/>
              <a:t>anel)</a:t>
            </a:r>
            <a:endParaRPr lang="de-DE" sz="1600" dirty="0"/>
          </a:p>
          <a:p>
            <a:pPr fontAlgn="auto">
              <a:spcAft>
                <a:spcPts val="0"/>
              </a:spcAft>
              <a:buFontTx/>
              <a:buChar char="•"/>
              <a:defRPr/>
            </a:pPr>
            <a:endParaRPr lang="de-DE" sz="2200" b="1" dirty="0">
              <a:solidFill>
                <a:srgbClr val="00418F"/>
              </a:solidFill>
            </a:endParaRPr>
          </a:p>
          <a:p>
            <a:pPr fontAlgn="auto">
              <a:spcAft>
                <a:spcPts val="0"/>
              </a:spcAft>
              <a:buFontTx/>
              <a:buChar char="•"/>
              <a:defRPr/>
            </a:pPr>
            <a:endParaRPr lang="de-DE" sz="2200" dirty="0"/>
          </a:p>
          <a:p>
            <a:pPr fontAlgn="auto">
              <a:spcAft>
                <a:spcPts val="0"/>
              </a:spcAft>
              <a:buFontTx/>
              <a:buChar char="•"/>
              <a:defRPr/>
            </a:pPr>
            <a:endParaRPr lang="de-DE" sz="2200" dirty="0"/>
          </a:p>
          <a:p>
            <a:pPr fontAlgn="auto">
              <a:spcAft>
                <a:spcPts val="0"/>
              </a:spcAft>
              <a:buFontTx/>
              <a:buChar char="•"/>
              <a:defRPr/>
            </a:pPr>
            <a:endParaRPr lang="de-DE" sz="2000" dirty="0"/>
          </a:p>
          <a:p>
            <a:pPr marL="0" indent="0" fontAlgn="auto">
              <a:spcAft>
                <a:spcPts val="0"/>
              </a:spcAft>
              <a:buNone/>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a:p>
            <a:pPr fontAlgn="auto">
              <a:spcAft>
                <a:spcPts val="0"/>
              </a:spcAft>
              <a:buFontTx/>
              <a:buChar char="•"/>
              <a:defRPr/>
            </a:pPr>
            <a:endParaRPr lang="de-DE" sz="2000" dirty="0"/>
          </a:p>
        </p:txBody>
      </p:sp>
      <p:sp>
        <p:nvSpPr>
          <p:cNvPr id="11269" name="Text Box 10"/>
          <p:cNvSpPr txBox="1">
            <a:spLocks noChangeArrowheads="1"/>
          </p:cNvSpPr>
          <p:nvPr/>
        </p:nvSpPr>
        <p:spPr bwMode="auto">
          <a:xfrm>
            <a:off x="4572000" y="160338"/>
            <a:ext cx="4176713" cy="574675"/>
          </a:xfrm>
          <a:prstGeom prst="rect">
            <a:avLst/>
          </a:prstGeom>
          <a:solidFill>
            <a:schemeClr val="bg1"/>
          </a:solidFill>
          <a:ln w="9525">
            <a:noFill/>
            <a:miter lim="800000"/>
            <a:headEnd/>
            <a:tailEnd/>
          </a:ln>
        </p:spPr>
        <p:txBody>
          <a:bodyPr/>
          <a:lstStyle/>
          <a:p>
            <a:pPr algn="r">
              <a:spcBef>
                <a:spcPct val="50000"/>
              </a:spcBef>
            </a:pPr>
            <a:r>
              <a:rPr lang="de-DE" b="1" dirty="0">
                <a:solidFill>
                  <a:srgbClr val="00418F"/>
                </a:solidFill>
              </a:rPr>
              <a:t>2. Einordnung und Fakten</a:t>
            </a:r>
          </a:p>
        </p:txBody>
      </p:sp>
      <p:graphicFrame>
        <p:nvGraphicFramePr>
          <p:cNvPr id="3" name="Tabelle 2"/>
          <p:cNvGraphicFramePr>
            <a:graphicFrameLocks noGrp="1"/>
          </p:cNvGraphicFramePr>
          <p:nvPr>
            <p:extLst>
              <p:ext uri="{D42A27DB-BD31-4B8C-83A1-F6EECF244321}">
                <p14:modId xmlns:p14="http://schemas.microsoft.com/office/powerpoint/2010/main" val="3573191677"/>
              </p:ext>
            </p:extLst>
          </p:nvPr>
        </p:nvGraphicFramePr>
        <p:xfrm>
          <a:off x="827581" y="3579813"/>
          <a:ext cx="6220921" cy="1727199"/>
        </p:xfrm>
        <a:graphic>
          <a:graphicData uri="http://schemas.openxmlformats.org/drawingml/2006/table">
            <a:tbl>
              <a:tblPr>
                <a:tableStyleId>{5C22544A-7EE6-4342-B048-85BDC9FD1C3A}</a:tableStyleId>
              </a:tblPr>
              <a:tblGrid>
                <a:gridCol w="1829681">
                  <a:extLst>
                    <a:ext uri="{9D8B030D-6E8A-4147-A177-3AD203B41FA5}">
                      <a16:colId xmlns:a16="http://schemas.microsoft.com/office/drawing/2014/main" val="1344829239"/>
                    </a:ext>
                  </a:extLst>
                </a:gridCol>
                <a:gridCol w="1122650">
                  <a:extLst>
                    <a:ext uri="{9D8B030D-6E8A-4147-A177-3AD203B41FA5}">
                      <a16:colId xmlns:a16="http://schemas.microsoft.com/office/drawing/2014/main" val="4104798695"/>
                    </a:ext>
                  </a:extLst>
                </a:gridCol>
                <a:gridCol w="1072970">
                  <a:extLst>
                    <a:ext uri="{9D8B030D-6E8A-4147-A177-3AD203B41FA5}">
                      <a16:colId xmlns:a16="http://schemas.microsoft.com/office/drawing/2014/main" val="2813671887"/>
                    </a:ext>
                  </a:extLst>
                </a:gridCol>
                <a:gridCol w="1097810">
                  <a:extLst>
                    <a:ext uri="{9D8B030D-6E8A-4147-A177-3AD203B41FA5}">
                      <a16:colId xmlns:a16="http://schemas.microsoft.com/office/drawing/2014/main" val="1237298383"/>
                    </a:ext>
                  </a:extLst>
                </a:gridCol>
                <a:gridCol w="1097810">
                  <a:extLst>
                    <a:ext uri="{9D8B030D-6E8A-4147-A177-3AD203B41FA5}">
                      <a16:colId xmlns:a16="http://schemas.microsoft.com/office/drawing/2014/main" val="2221567546"/>
                    </a:ext>
                  </a:extLst>
                </a:gridCol>
              </a:tblGrid>
              <a:tr h="293932">
                <a:tc>
                  <a:txBody>
                    <a:bodyPr/>
                    <a:lstStyle/>
                    <a:p>
                      <a:pPr algn="l" fontAlgn="b"/>
                      <a:r>
                        <a:rPr lang="de-DE" sz="1400" u="none" strike="noStrike" dirty="0">
                          <a:effectLst/>
                        </a:rPr>
                        <a:t> </a:t>
                      </a:r>
                      <a:endParaRPr lang="de-DE" sz="1400" b="0" i="0" u="none" strike="noStrike" dirty="0">
                        <a:effectLst/>
                        <a:latin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de-DE" sz="1400" u="none" strike="noStrike">
                          <a:effectLst/>
                        </a:rPr>
                        <a:t>Jahr 2002</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de-DE" sz="1400" u="none" strike="noStrike">
                          <a:effectLst/>
                        </a:rPr>
                        <a:t>Jahr 2007</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de-DE" sz="1400" u="none" strike="noStrike">
                          <a:effectLst/>
                        </a:rPr>
                        <a:t>Jahr 2012</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de-DE" sz="1400" u="none" strike="noStrike">
                          <a:effectLst/>
                        </a:rPr>
                        <a:t>Jahr 2017</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2060864"/>
                  </a:ext>
                </a:extLst>
              </a:tr>
              <a:tr h="293932">
                <a:tc>
                  <a:txBody>
                    <a:bodyPr/>
                    <a:lstStyle/>
                    <a:p>
                      <a:pPr algn="l" fontAlgn="ctr"/>
                      <a:r>
                        <a:rPr lang="de-DE" sz="1400" u="none" strike="noStrike" dirty="0">
                          <a:effectLst/>
                        </a:rPr>
                        <a:t>Bruttovermögen</a:t>
                      </a:r>
                      <a:endParaRPr lang="de-DE" sz="1400" b="1"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smtClean="0">
                          <a:effectLst/>
                        </a:rPr>
                        <a:t>133.161  </a:t>
                      </a:r>
                      <a:endParaRPr lang="de-DE" sz="1400" b="1"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133.613</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134.379</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168.012</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1522404"/>
                  </a:ext>
                </a:extLst>
              </a:tr>
              <a:tr h="551471">
                <a:tc>
                  <a:txBody>
                    <a:bodyPr/>
                    <a:lstStyle/>
                    <a:p>
                      <a:pPr algn="l" fontAlgn="ctr"/>
                      <a:r>
                        <a:rPr lang="de-DE" sz="1400" u="none" strike="noStrike" dirty="0">
                          <a:effectLst/>
                        </a:rPr>
                        <a:t>selbstgenutztes Wohneigentum</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139.277</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138.981</a:t>
                      </a:r>
                      <a:endParaRPr lang="de-DE" sz="1400" b="0"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139.910</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170.437</a:t>
                      </a:r>
                      <a:endParaRPr lang="de-DE" sz="1400" b="0"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4645622"/>
                  </a:ext>
                </a:extLst>
              </a:tr>
              <a:tr h="293932">
                <a:tc>
                  <a:txBody>
                    <a:bodyPr/>
                    <a:lstStyle/>
                    <a:p>
                      <a:pPr algn="l" fontAlgn="ctr"/>
                      <a:r>
                        <a:rPr lang="de-DE" sz="1400" u="none" strike="noStrike" dirty="0">
                          <a:effectLst/>
                        </a:rPr>
                        <a:t>Betriebsvermögen</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219.652</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217.160</a:t>
                      </a:r>
                      <a:endParaRPr lang="de-DE" sz="1400" b="0"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198.735</a:t>
                      </a:r>
                      <a:endParaRPr lang="de-DE" sz="1400" b="0"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244.076</a:t>
                      </a:r>
                      <a:endParaRPr lang="de-DE" sz="1400" b="0"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6824716"/>
                  </a:ext>
                </a:extLst>
              </a:tr>
              <a:tr h="293932">
                <a:tc>
                  <a:txBody>
                    <a:bodyPr/>
                    <a:lstStyle/>
                    <a:p>
                      <a:pPr algn="l" fontAlgn="ctr"/>
                      <a:r>
                        <a:rPr lang="de-DE" sz="1400" u="none" strike="noStrike">
                          <a:effectLst/>
                        </a:rPr>
                        <a:t>Schulden</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a:effectLst/>
                        </a:rPr>
                        <a:t>53.325</a:t>
                      </a:r>
                      <a:endParaRPr lang="de-DE" sz="1400" b="1" i="0" u="none" strike="noStrike">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51.744</a:t>
                      </a:r>
                      <a:endParaRPr lang="de-DE" sz="1400" b="1"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50.069</a:t>
                      </a:r>
                      <a:endParaRPr lang="de-DE" sz="1400" b="1"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de-DE" sz="1400" u="none" strike="noStrike" dirty="0">
                          <a:effectLst/>
                        </a:rPr>
                        <a:t>57.415</a:t>
                      </a:r>
                      <a:endParaRPr lang="de-DE" sz="1400" b="1" i="0" u="none" strike="noStrike" dirty="0">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4896902"/>
                  </a:ext>
                </a:extLst>
              </a:tr>
            </a:tbl>
          </a:graphicData>
        </a:graphic>
      </p:graphicFrame>
    </p:spTree>
    <p:extLst>
      <p:ext uri="{BB962C8B-B14F-4D97-AF65-F5344CB8AC3E}">
        <p14:creationId xmlns:p14="http://schemas.microsoft.com/office/powerpoint/2010/main" val="1809717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2577</Words>
  <Application>Microsoft Office PowerPoint</Application>
  <PresentationFormat>Bildschirmpräsentation (4:3)</PresentationFormat>
  <Paragraphs>336</Paragraphs>
  <Slides>26</Slides>
  <Notes>22</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26</vt:i4>
      </vt:variant>
    </vt:vector>
  </HeadingPairs>
  <TitlesOfParts>
    <vt:vector size="36" baseType="lpstr">
      <vt:lpstr>Arial</vt:lpstr>
      <vt:lpstr>Arial MT</vt:lpstr>
      <vt:lpstr>Calibri</vt:lpstr>
      <vt:lpstr>Frutiger LT Com 45 Light</vt:lpstr>
      <vt:lpstr>Symbol</vt:lpstr>
      <vt:lpstr>Times New Roman</vt:lpstr>
      <vt:lpstr>Verdana</vt:lpstr>
      <vt:lpstr>Wingdings</vt:lpstr>
      <vt:lpstr>Larissa</vt:lpstr>
      <vt:lpstr>Picture</vt:lpstr>
      <vt:lpstr>Vermögensteuer –  Zwischen Gerechtigkeitsempfinden und Effizienz der Steuererhebung  Hagener Forschungsdialog, 8. September, 17.00 Uhr</vt:lpstr>
      <vt:lpstr>PowerPoint-Präsentation</vt:lpstr>
      <vt:lpstr>Agenda</vt:lpstr>
      <vt:lpstr>PowerPoint-Präsentation</vt:lpstr>
      <vt:lpstr>PowerPoint-Präsentation</vt:lpstr>
      <vt:lpstr>PowerPoint-Präsentation</vt:lpstr>
      <vt:lpstr>PowerPoint-Präsentation</vt:lpstr>
      <vt:lpstr>PowerPoint-Präsentation</vt:lpstr>
      <vt:lpstr>PowerPoint-Präsentation</vt:lpstr>
      <vt:lpstr>Agenda</vt:lpstr>
      <vt:lpstr>PowerPoint-Präsentation</vt:lpstr>
      <vt:lpstr>PowerPoint-Präsentation</vt:lpstr>
      <vt:lpstr>PowerPoint-Präsentation</vt:lpstr>
      <vt:lpstr>Agenda</vt:lpstr>
      <vt:lpstr>PowerPoint-Präsentation</vt:lpstr>
      <vt:lpstr>PowerPoint-Präsentation</vt:lpstr>
      <vt:lpstr>PowerPoint-Präsentation</vt:lpstr>
      <vt:lpstr>PowerPoint-Präsentation</vt:lpstr>
      <vt:lpstr>PowerPoint-Präsentation</vt:lpstr>
      <vt:lpstr>Agenda</vt:lpstr>
      <vt:lpstr>PowerPoint-Präsentation</vt:lpstr>
      <vt:lpstr>PowerPoint-Präsentation</vt:lpstr>
      <vt:lpstr>PowerPoint-Präsentation</vt:lpstr>
      <vt:lpstr>PowerPoint-Präsentation</vt:lpstr>
      <vt:lpstr>PowerPoint-Präsentation</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MIS-Hennen</dc:creator>
  <cp:lastModifiedBy>Müller-Thomczik, Sandra</cp:lastModifiedBy>
  <cp:revision>218</cp:revision>
  <cp:lastPrinted>2021-09-02T16:02:52Z</cp:lastPrinted>
  <dcterms:created xsi:type="dcterms:W3CDTF">2011-06-07T16:00:11Z</dcterms:created>
  <dcterms:modified xsi:type="dcterms:W3CDTF">2021-09-08T14:02:29Z</dcterms:modified>
</cp:coreProperties>
</file>