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5"/>
  </p:notesMasterIdLst>
  <p:sldIdLst>
    <p:sldId id="260" r:id="rId2"/>
    <p:sldId id="262" r:id="rId3"/>
    <p:sldId id="276" r:id="rId4"/>
    <p:sldId id="277" r:id="rId5"/>
    <p:sldId id="280" r:id="rId6"/>
    <p:sldId id="288" r:id="rId7"/>
    <p:sldId id="292" r:id="rId8"/>
    <p:sldId id="295" r:id="rId9"/>
    <p:sldId id="296" r:id="rId10"/>
    <p:sldId id="297" r:id="rId11"/>
    <p:sldId id="298" r:id="rId12"/>
    <p:sldId id="299" r:id="rId13"/>
    <p:sldId id="300" r:id="rId14"/>
    <p:sldId id="290" r:id="rId15"/>
    <p:sldId id="301" r:id="rId16"/>
    <p:sldId id="291" r:id="rId17"/>
    <p:sldId id="283" r:id="rId18"/>
    <p:sldId id="282" r:id="rId19"/>
    <p:sldId id="284" r:id="rId20"/>
    <p:sldId id="285" r:id="rId21"/>
    <p:sldId id="286" r:id="rId22"/>
    <p:sldId id="287" r:id="rId23"/>
    <p:sldId id="302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rutiger LT Com 45 Light" panose="020B0403030504020204" pitchFamily="34" charset="0"/>
      <p:regular r:id="rId30"/>
      <p:bold r:id="rId31"/>
      <p:italic r:id="rId32"/>
      <p:boldItalic r:id="rId33"/>
    </p:embeddedFont>
  </p:embeddedFontLst>
  <p:defaultTextStyle>
    <a:defPPr>
      <a:defRPr lang="de-DE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76" autoAdjust="0"/>
    <p:restoredTop sz="94645" autoAdjust="0"/>
  </p:normalViewPr>
  <p:slideViewPr>
    <p:cSldViewPr snapToObjects="1">
      <p:cViewPr varScale="1">
        <p:scale>
          <a:sx n="54" d="100"/>
          <a:sy n="54" d="100"/>
        </p:scale>
        <p:origin x="58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DBCAC-5F00-47F0-BBE7-4862A47AF8BE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9ADF2-3AF6-4B39-998B-734B615086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66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U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0" y="3600001"/>
            <a:ext cx="5144173" cy="1125144"/>
          </a:xfrm>
        </p:spPr>
        <p:txBody>
          <a:bodyPr/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96" y="4770000"/>
            <a:ext cx="5142203" cy="108750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6" y="0"/>
            <a:ext cx="8380800" cy="304756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522800"/>
            <a:ext cx="2088000" cy="2088000"/>
          </a:xfrm>
          <a:prstGeom prst="rect">
            <a:avLst/>
          </a:prstGeom>
        </p:spPr>
      </p:pic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76263" y="6076800"/>
            <a:ext cx="3348037" cy="160512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/>
          </p:nvPr>
        </p:nvSpPr>
        <p:spPr>
          <a:xfrm>
            <a:off x="576263" y="6254067"/>
            <a:ext cx="3348037" cy="39210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 marL="457631" indent="0">
              <a:buNone/>
              <a:defRPr/>
            </a:lvl2pPr>
            <a:lvl3pPr marL="914354" indent="0">
              <a:buNone/>
              <a:defRPr/>
            </a:lvl3pPr>
            <a:lvl4pPr marL="1371530" indent="0">
              <a:buNone/>
              <a:defRPr/>
            </a:lvl4pPr>
            <a:lvl5pPr marL="1828707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0" y="6176734"/>
            <a:ext cx="2476800" cy="4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U_Inhalt_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1pPr>
            <a:lvl2pPr marL="457631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2pPr>
            <a:lvl3pPr marL="914354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3pPr>
            <a:lvl4pPr marL="137153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4pPr>
            <a:lvl5pPr marL="1828707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51698" y="6426000"/>
            <a:ext cx="5917932" cy="24100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Zentrum für Digitalisierung und IT - Ingrid Lacher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4735" y="759510"/>
            <a:ext cx="3421261" cy="216322"/>
          </a:xfrm>
        </p:spPr>
        <p:txBody>
          <a:bodyPr/>
          <a:lstStyle>
            <a:lvl1pPr marL="0" indent="0" algn="r">
              <a:buNone/>
              <a:defRPr sz="1000" b="1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Barrierefreie PDF aus PowerPoint Präsentationen</a:t>
            </a:r>
          </a:p>
        </p:txBody>
      </p:sp>
    </p:spTree>
    <p:extLst>
      <p:ext uri="{BB962C8B-B14F-4D97-AF65-F5344CB8AC3E}">
        <p14:creationId xmlns:p14="http://schemas.microsoft.com/office/powerpoint/2010/main" val="27802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U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51698" y="6426000"/>
            <a:ext cx="5917932" cy="24100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Ingrid Lacher – Zentrum für Digitalisierung und 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4735" y="759510"/>
            <a:ext cx="3421261" cy="216322"/>
          </a:xfrm>
        </p:spPr>
        <p:txBody>
          <a:bodyPr/>
          <a:lstStyle>
            <a:lvl1pPr marL="0" indent="0" algn="r">
              <a:buNone/>
              <a:defRPr sz="1000" b="1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Barrierefreie PDF aus PowerPoint Präsentationen</a:t>
            </a:r>
          </a:p>
        </p:txBody>
      </p:sp>
    </p:spTree>
    <p:extLst>
      <p:ext uri="{BB962C8B-B14F-4D97-AF65-F5344CB8AC3E}">
        <p14:creationId xmlns:p14="http://schemas.microsoft.com/office/powerpoint/2010/main" val="24669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44800" y="1522800"/>
            <a:ext cx="7426800" cy="394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4800" y="2088000"/>
            <a:ext cx="7426800" cy="39332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75656" y="6426000"/>
            <a:ext cx="936104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E779D04-331B-4B08-BFF7-475F2F4F9928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6426000"/>
            <a:ext cx="5917932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Ingrid Lacher – Zentrum für Digitalisierung und 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6370" y="6426000"/>
            <a:ext cx="415270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242EEE4B-4F13-4B3B-896D-98344C2D1A3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9276"/>
            <a:ext cx="2476800" cy="448838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1144800" y="997834"/>
            <a:ext cx="7426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576000" y="6282000"/>
            <a:ext cx="7995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576000" y="6426000"/>
            <a:ext cx="323592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353" rtl="0" eaLnBrk="1" latinLnBrk="0" hangingPunct="1">
              <a:defRPr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77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3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Folie</a:t>
            </a:r>
          </a:p>
        </p:txBody>
      </p:sp>
    </p:spTree>
    <p:extLst>
      <p:ext uri="{BB962C8B-B14F-4D97-AF65-F5344CB8AC3E}">
        <p14:creationId xmlns:p14="http://schemas.microsoft.com/office/powerpoint/2010/main" val="352568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53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0022" indent="-250022" algn="l" defTabSz="914353" rtl="0" eaLnBrk="1" latinLnBrk="0" hangingPunct="1">
        <a:spcBef>
          <a:spcPct val="20000"/>
        </a:spcBef>
        <a:buClr>
          <a:schemeClr val="tx2"/>
        </a:buClr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693143" indent="-235512" algn="l" defTabSz="914353" rtl="0" eaLnBrk="1" latinLnBrk="0" hangingPunct="1">
        <a:spcBef>
          <a:spcPct val="20000"/>
        </a:spcBef>
        <a:buClr>
          <a:schemeClr val="tx2"/>
        </a:buClr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Clr>
          <a:schemeClr val="tx2"/>
        </a:buClr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Clr>
          <a:schemeClr val="tx2"/>
        </a:buClr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Clr>
          <a:schemeClr val="tx2"/>
        </a:buClr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pdfua.foundation/de/pdf-accessibility-checker-pac/registrieren-pa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de-de/office/gestalten-barrierefreier-powerpoint-pr%C3%A4sentationen-f%C3%BCr-personen-mit-behinderungen-6f7772b2-2f33-4bd2-8ca7-dae3b2b3ef25" TargetMode="External"/><Relationship Id="rId2" Type="http://schemas.openxmlformats.org/officeDocument/2006/relationships/hyperlink" Target="http://www.fernuni-hagen.de/universitaet/marketing/intern/powerpoint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5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eserlich.info/werkzeuge/kontrastrechner/index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/>
              <a:t>Maßnahmen für barrierefreie PDFs aus PowerPoint Dateien</a:t>
            </a: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Vorbereitungen in PowerPoint und </a:t>
            </a:r>
            <a:br>
              <a:rPr lang="de-DE" dirty="0"/>
            </a:br>
            <a:r>
              <a:rPr lang="de-DE" dirty="0"/>
              <a:t>Nachbereitungen im erzeugten PDF </a:t>
            </a:r>
            <a:br>
              <a:rPr lang="de-DE" dirty="0"/>
            </a:br>
            <a:r>
              <a:rPr lang="de-DE" dirty="0"/>
              <a:t>für die barrierefreie Darstellung</a:t>
            </a:r>
          </a:p>
        </p:txBody>
      </p:sp>
      <p:sp>
        <p:nvSpPr>
          <p:cNvPr id="4" name="Textplatzhalt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Ingrid Lacher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ZDI – Zentrum für Digitalisierung und IT</a:t>
            </a:r>
          </a:p>
          <a:p>
            <a:r>
              <a:rPr lang="de-DE" dirty="0"/>
              <a:t>Nur zur internen Verwendung</a:t>
            </a:r>
          </a:p>
        </p:txBody>
      </p:sp>
    </p:spTree>
    <p:extLst>
      <p:ext uri="{BB962C8B-B14F-4D97-AF65-F5344CB8AC3E}">
        <p14:creationId xmlns:p14="http://schemas.microsoft.com/office/powerpoint/2010/main" val="16133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9FC44-2A61-474A-BC2A-D5065833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Alternativtexte in Abbildungen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C1AC84-9364-4A29-BAAB-7569A296A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Alle Abbildungen benötigen einen </a:t>
            </a:r>
            <a:r>
              <a:rPr lang="de-DE" b="1" dirty="0"/>
              <a:t>Alternativtext</a:t>
            </a:r>
            <a:r>
              <a:rPr lang="de-DE" dirty="0"/>
              <a:t>, um sie für die Sprachausgabe zu übersetzen. Der Text sollte das Bild </a:t>
            </a:r>
            <a:r>
              <a:rPr lang="de-DE" b="1" dirty="0"/>
              <a:t>treffend</a:t>
            </a:r>
            <a:r>
              <a:rPr lang="de-DE" dirty="0"/>
              <a:t> kurz beschreiben. </a:t>
            </a:r>
            <a:r>
              <a:rPr lang="de-DE" i="1" dirty="0"/>
              <a:t>(rechte Maustaste: Alternativtext bearbeiten)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Unwichtige dekorative Element im Alternativtext Fenster „</a:t>
            </a:r>
            <a:r>
              <a:rPr lang="de-DE" b="1" dirty="0"/>
              <a:t>Als dekorativ markieren“</a:t>
            </a:r>
          </a:p>
          <a:p>
            <a:endParaRPr lang="de-DE" dirty="0"/>
          </a:p>
        </p:txBody>
      </p:sp>
      <p:pic>
        <p:nvPicPr>
          <p:cNvPr id="10" name="Grafik 9" descr="Foto mit vergebenem Alternativtext: Gebäude 1 - Philipp-Reis Gebäude">
            <a:extLst>
              <a:ext uri="{FF2B5EF4-FFF2-40B4-BE49-F238E27FC236}">
                <a16:creationId xmlns:a16="http://schemas.microsoft.com/office/drawing/2014/main" id="{7C64BECC-1527-4ABF-B860-E9910420D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00" y="3706928"/>
            <a:ext cx="5350369" cy="2296702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94A5F0-4E9F-4B97-B438-2D61D5CE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0E18C5-1D82-4AE2-A9AC-50971B97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Zentrum für Digitalisierung und IT - Ingrid Lacher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F14B89-6ADF-416D-89BE-7B8054AC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10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75372C-1F8E-4963-B9B6-99BB5E751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73F82-53FA-4048-80F7-D13DF163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Textabstände über Absatzformatierung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F70445-811A-49FD-BD09-6FF53ECB2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0"/>
            <a:ext cx="3192152" cy="3933287"/>
          </a:xfrm>
        </p:spPr>
        <p:txBody>
          <a:bodyPr/>
          <a:lstStyle/>
          <a:p>
            <a:r>
              <a:rPr lang="de-DE" b="1" dirty="0"/>
              <a:t>Abstände</a:t>
            </a:r>
            <a:r>
              <a:rPr lang="de-DE" dirty="0"/>
              <a:t> immer mit der </a:t>
            </a:r>
            <a:r>
              <a:rPr lang="de-DE" b="1" dirty="0"/>
              <a:t>Absatzformatierung</a:t>
            </a:r>
            <a:r>
              <a:rPr lang="de-DE" dirty="0"/>
              <a:t> gestalten. </a:t>
            </a:r>
            <a:br>
              <a:rPr lang="de-DE" dirty="0"/>
            </a:br>
            <a:r>
              <a:rPr lang="de-DE" dirty="0"/>
              <a:t>Das heißt unter Abstand </a:t>
            </a:r>
            <a:r>
              <a:rPr lang="de-DE" i="1" dirty="0"/>
              <a:t>(rechte Maustaste) </a:t>
            </a:r>
            <a:r>
              <a:rPr lang="de-DE" dirty="0"/>
              <a:t>kann unter Abstand der gewünschte Abstand in Pt. eingegeben werden. </a:t>
            </a:r>
          </a:p>
          <a:p>
            <a:r>
              <a:rPr lang="de-DE" dirty="0"/>
              <a:t>Das Einfügen </a:t>
            </a:r>
            <a:r>
              <a:rPr lang="de-DE" b="1" dirty="0"/>
              <a:t>mehrerer Leerzeilen</a:t>
            </a:r>
            <a:r>
              <a:rPr lang="de-DE" dirty="0"/>
              <a:t> ist zur Gestaltung von Absätzen </a:t>
            </a:r>
            <a:r>
              <a:rPr lang="de-DE" b="1" dirty="0"/>
              <a:t>nicht geeignet. </a:t>
            </a:r>
            <a:br>
              <a:rPr lang="de-DE" dirty="0"/>
            </a:br>
            <a:r>
              <a:rPr lang="de-DE" dirty="0"/>
              <a:t>Dies würden als leere Zeilen verarbeitet und bei der Sprachausgabe zu Problemen führen.</a:t>
            </a:r>
            <a:br>
              <a:rPr lang="de-DE" dirty="0"/>
            </a:br>
            <a:r>
              <a:rPr lang="de-DE" dirty="0"/>
              <a:t>Das gleiche gilt für Leerzeichen!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8" name="Grafik 7" descr="Absatzfenster zur Formatierung">
            <a:extLst>
              <a:ext uri="{FF2B5EF4-FFF2-40B4-BE49-F238E27FC236}">
                <a16:creationId xmlns:a16="http://schemas.microsoft.com/office/drawing/2014/main" id="{D3C3DB05-2F23-4FE5-ACEF-7BEA55058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952" y="2132856"/>
            <a:ext cx="4232678" cy="2555049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DF7347-4987-4740-B36D-5CBD9CA6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6FC7C4-7882-4825-9814-F86B31F8E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Digitalisierung und IT - Ingrid Lacher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7DAB0F-AA29-4955-83C0-6EBEB275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11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AD56435-7252-48E2-942B-70B1F0403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19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6073F-55D1-4EE9-90DC-80E852D7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aussagekräftiger Titel pro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9E28C1-9F79-40FF-9CA1-9753BC20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60848"/>
            <a:ext cx="7315632" cy="39604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Titel in der Folie strukturiert das Dokument und wird im generierten PDF Dokument als </a:t>
            </a:r>
            <a:br>
              <a:rPr lang="de-DE" dirty="0"/>
            </a:br>
            <a:r>
              <a:rPr lang="de-DE" dirty="0"/>
              <a:t>H2 </a:t>
            </a:r>
            <a:r>
              <a:rPr lang="de-DE" i="1" dirty="0"/>
              <a:t>(Überschrift 2. Ordnung)</a:t>
            </a:r>
            <a:r>
              <a:rPr lang="de-DE" dirty="0"/>
              <a:t> wiedergegeben.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Überschriften sind eine wichtige Navigationsmöglichkeit. </a:t>
            </a:r>
            <a:br>
              <a:rPr lang="de-DE" dirty="0"/>
            </a:br>
            <a:r>
              <a:rPr lang="de-DE" dirty="0"/>
              <a:t>So können mit der Tastaturbedienung können über Taste H alle Überschriften angesprungen werden.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Verschachtelte tiefergehende Überschriften sind in PowerPoint nicht möglich. Es gibt einen Titel pro Seite.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909769-D99D-4D31-A3A7-927723470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7F5E59-CD65-47A9-B9A6-E34721AC9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Digitalisierung und IT - Ingrid Lacher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95F6A6-24D3-445A-9C48-5A61D23B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12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B5385D-5381-4D35-8CEF-9D30A856F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5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7F5B1-BDF8-4B52-A8F4-0442341C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Barrierefreiheit in PowerPoint überprüfen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0E21D0-86FF-4844-99BF-35F9CC82D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0"/>
            <a:ext cx="7426800" cy="18887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Zur Barrierefreiheitsüberprüfung Reiter </a:t>
            </a:r>
            <a:r>
              <a:rPr lang="de-DE" b="1" dirty="0"/>
              <a:t>„Überprüfen“ </a:t>
            </a:r>
            <a:r>
              <a:rPr lang="de-DE" dirty="0"/>
              <a:t>anwählen</a:t>
            </a:r>
            <a:endParaRPr lang="de-D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Überprüft werden z.B. fehlende </a:t>
            </a:r>
            <a:r>
              <a:rPr lang="de-DE" b="1" dirty="0"/>
              <a:t>Alternativtexte</a:t>
            </a:r>
            <a:r>
              <a:rPr lang="de-DE" dirty="0"/>
              <a:t> in Abbildungen, fehlende </a:t>
            </a:r>
            <a:r>
              <a:rPr lang="de-DE" b="1" dirty="0"/>
              <a:t>Folientitel</a:t>
            </a:r>
            <a:r>
              <a:rPr lang="de-DE" dirty="0"/>
              <a:t> und richtige </a:t>
            </a:r>
            <a:r>
              <a:rPr lang="de-DE" b="1" dirty="0"/>
              <a:t>Lesereihenfolge</a:t>
            </a:r>
            <a:r>
              <a:rPr lang="de-DE" dirty="0"/>
              <a:t>. </a:t>
            </a:r>
            <a:endParaRPr lang="de-D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der Datei entsprechende Fehler korrigieren und Warnungen überprüfen.</a:t>
            </a:r>
            <a:br>
              <a:rPr lang="de-DE" dirty="0"/>
            </a:br>
            <a:r>
              <a:rPr lang="de-DE" sz="1600" i="1" dirty="0"/>
              <a:t>(Warnung zur Lesereihenfolge vor unter: Start</a:t>
            </a:r>
            <a:r>
              <a:rPr lang="de-DE" sz="1600" i="1" dirty="0">
                <a:sym typeface="Wingdings" panose="05000000000000000000" pitchFamily="2" charset="2"/>
              </a:rPr>
              <a:t> Anordnen  Auswahlbereich entsprechend sortieren.)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i="1" dirty="0"/>
          </a:p>
        </p:txBody>
      </p:sp>
      <p:pic>
        <p:nvPicPr>
          <p:cNvPr id="11" name="Grafik 10" descr="Icon Barrierefreiheit überprüfen">
            <a:extLst>
              <a:ext uri="{FF2B5EF4-FFF2-40B4-BE49-F238E27FC236}">
                <a16:creationId xmlns:a16="http://schemas.microsoft.com/office/drawing/2014/main" id="{06EA3086-A6E9-4EE0-8E0A-0B43BDADE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3"/>
          <a:stretch/>
        </p:blipFill>
        <p:spPr>
          <a:xfrm>
            <a:off x="1074473" y="5301208"/>
            <a:ext cx="1047750" cy="859060"/>
          </a:xfrm>
          <a:prstGeom prst="rect">
            <a:avLst/>
          </a:prstGeom>
        </p:spPr>
      </p:pic>
      <p:pic>
        <p:nvPicPr>
          <p:cNvPr id="9" name="Grafik 8" descr="Ausschnitt von Prüfergebnissen mit Fehler und Warnungen">
            <a:extLst>
              <a:ext uri="{FF2B5EF4-FFF2-40B4-BE49-F238E27FC236}">
                <a16:creationId xmlns:a16="http://schemas.microsoft.com/office/drawing/2014/main" id="{544F1DD7-ED98-4B80-A86B-33DF572E5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60"/>
          <a:stretch/>
        </p:blipFill>
        <p:spPr>
          <a:xfrm>
            <a:off x="2195736" y="4257000"/>
            <a:ext cx="2349749" cy="188875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pic>
        <p:nvPicPr>
          <p:cNvPr id="12" name="Grafik 11" descr="unter Anordnen befindlicher Auswahlbereich als letzter Punkt.">
            <a:extLst>
              <a:ext uri="{FF2B5EF4-FFF2-40B4-BE49-F238E27FC236}">
                <a16:creationId xmlns:a16="http://schemas.microsoft.com/office/drawing/2014/main" id="{B687190E-A411-43A0-BC91-5B2691B087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" t="757" r="-170" b="-824"/>
          <a:stretch/>
        </p:blipFill>
        <p:spPr>
          <a:xfrm>
            <a:off x="4847332" y="3789040"/>
            <a:ext cx="1348802" cy="2376264"/>
          </a:xfrm>
          <a:prstGeom prst="rect">
            <a:avLst/>
          </a:prstGeom>
        </p:spPr>
      </p:pic>
      <p:pic>
        <p:nvPicPr>
          <p:cNvPr id="10" name="Grafik 9" descr="Korrektur unter Auswahl zur  Reihenfolge der Elemente auf der Folie ">
            <a:extLst>
              <a:ext uri="{FF2B5EF4-FFF2-40B4-BE49-F238E27FC236}">
                <a16:creationId xmlns:a16="http://schemas.microsoft.com/office/drawing/2014/main" id="{8A437A78-E06D-40F4-AD3C-DB05547521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64" b="3296"/>
          <a:stretch/>
        </p:blipFill>
        <p:spPr>
          <a:xfrm>
            <a:off x="6238331" y="4110954"/>
            <a:ext cx="2349749" cy="2049314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3CF0C1-C3DD-4865-92F8-E983F6D6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46E308-C72D-4DFC-9812-9100F50AE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Digitalisierung und IT - Ingrid Lacher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57103-AC8A-41D2-B5A8-C6998C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9867904-B069-4D38-8483-80937F82C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02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5B2CC-D027-4C73-BA8B-E0FF3452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auf jeden Fall vermieden werden sollte!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02C8CF-698B-4FFA-8789-F825843CE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Eingaben unter Datei Eigenschaften ignorieren.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Den Folienmaster falsch anwenden.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Zu viele Formatierungen in den Schriften verwenden.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Aussagekräftige Texte als Foto einfügen.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Schlecht leserliche und kontrastarme Abbildungen benutzen.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Mit Leerzeilen und Leerzeichen Abstände erzeugen.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Folien ohne Titel erzeugen.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Komplizierte Tabellen gestalten.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Verwenden von aufwendige Animationen (z.B. bei Seitenübergängen).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50992C-C5BD-49C7-ADC6-51BD98290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B1E79D-0B27-425C-AB68-B495AC6E9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 – Zentrum für Digitalisierung und 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EF1E75-5E84-4674-865D-0609D8B5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14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2FAC9-65BE-445B-A67D-1C39FE8DD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356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8285A-1BEB-4660-BCCD-EE04ACEC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Speichern als PDF Datei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500B4D-B6A3-4860-AB6F-958B0BECB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Nachdem alle </a:t>
            </a:r>
            <a:r>
              <a:rPr lang="de-DE" b="1" dirty="0"/>
              <a:t>Fehler bereinigt </a:t>
            </a:r>
            <a:r>
              <a:rPr lang="de-DE" dirty="0"/>
              <a:t>wurden, kann nun eine PDF Datei abgespeichert werden.</a:t>
            </a:r>
          </a:p>
          <a:p>
            <a:r>
              <a:rPr lang="de-DE" dirty="0"/>
              <a:t>Dazu unter dem Reiter Datei </a:t>
            </a:r>
            <a:r>
              <a:rPr lang="de-DE" b="1" dirty="0"/>
              <a:t>„Als Adobe PDF speichern“</a:t>
            </a:r>
            <a:r>
              <a:rPr lang="de-DE" dirty="0"/>
              <a:t> anwählen. </a:t>
            </a:r>
          </a:p>
          <a:p>
            <a:endParaRPr lang="de-DE" dirty="0"/>
          </a:p>
        </p:txBody>
      </p:sp>
      <p:pic>
        <p:nvPicPr>
          <p:cNvPr id="8" name="Grafik 7" descr="Umgebung n PowerPoint zu: Als Adobe PDF speichern  ">
            <a:extLst>
              <a:ext uri="{FF2B5EF4-FFF2-40B4-BE49-F238E27FC236}">
                <a16:creationId xmlns:a16="http://schemas.microsoft.com/office/drawing/2014/main" id="{8E1B0F51-E08A-494D-BCB0-3788C8CE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00" y="3668325"/>
            <a:ext cx="5419725" cy="1666875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C0C09-7667-4E12-85E9-AAFE28DA5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345CDB-56AC-4F10-9E3A-F5835F9C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Digitalisierung und IT - Ingrid Lacher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8ADA32-664E-4C70-943C-B5130803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15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F1A539D-D338-4032-983D-BB545AFED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477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2F934-A757-4609-8505-A155B168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Maßnahmen in Acrobat Pro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39C05F-F135-476D-808C-99F642E82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132856"/>
            <a:ext cx="7426800" cy="388843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Unter Datei</a:t>
            </a:r>
            <a:r>
              <a:rPr lang="de-DE" dirty="0">
                <a:sym typeface="Wingdings" panose="05000000000000000000" pitchFamily="2" charset="2"/>
              </a:rPr>
              <a:t> </a:t>
            </a:r>
            <a:r>
              <a:rPr lang="de-DE" b="1" dirty="0"/>
              <a:t> </a:t>
            </a:r>
            <a:r>
              <a:rPr lang="de-DE" dirty="0"/>
              <a:t>Dokumenteigenschaften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Ansicht beim Öffnen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>
                <a:hlinkClick r:id="rId2" action="ppaction://hlinksldjump"/>
              </a:rPr>
              <a:t> </a:t>
            </a:r>
            <a:r>
              <a:rPr lang="de-DE" b="1" dirty="0">
                <a:hlinkClick r:id="rId2" action="ppaction://hlinksldjump"/>
              </a:rPr>
              <a:t>Dokumenttitel</a:t>
            </a:r>
            <a:r>
              <a:rPr lang="de-DE" dirty="0">
                <a:hlinkClick r:id="rId2" action="ppaction://hlinksldjump"/>
              </a:rPr>
              <a:t> </a:t>
            </a:r>
            <a:r>
              <a:rPr lang="de-DE" dirty="0"/>
              <a:t>(nicht Dateiname) auswählen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Auf der Titelseite den </a:t>
            </a:r>
            <a:r>
              <a:rPr lang="de-DE" dirty="0">
                <a:hlinkClick r:id="rId3" action="ppaction://hlinksldjump"/>
              </a:rPr>
              <a:t>ersten </a:t>
            </a:r>
            <a:r>
              <a:rPr lang="de-DE" b="1" dirty="0">
                <a:hlinkClick r:id="rId3" action="ppaction://hlinksldjump"/>
              </a:rPr>
              <a:t>Titel</a:t>
            </a:r>
            <a:r>
              <a:rPr lang="de-DE" dirty="0">
                <a:hlinkClick r:id="rId3" action="ppaction://hlinksldjump"/>
              </a:rPr>
              <a:t> als </a:t>
            </a:r>
            <a:r>
              <a:rPr lang="de-DE" b="1" dirty="0">
                <a:hlinkClick r:id="rId3" action="ppaction://hlinksldjump"/>
              </a:rPr>
              <a:t>Tag</a:t>
            </a:r>
            <a:r>
              <a:rPr lang="de-DE" dirty="0">
                <a:hlinkClick r:id="rId3" action="ppaction://hlinksldjump"/>
              </a:rPr>
              <a:t> von </a:t>
            </a:r>
            <a:r>
              <a:rPr lang="de-DE" b="1" dirty="0">
                <a:hlinkClick r:id="rId3" action="ppaction://hlinksldjump"/>
              </a:rPr>
              <a:t>&lt;H2&gt;</a:t>
            </a:r>
            <a:r>
              <a:rPr lang="de-DE" dirty="0">
                <a:hlinkClick r:id="rId3" action="ppaction://hlinksldjump"/>
              </a:rPr>
              <a:t> auf </a:t>
            </a:r>
            <a:r>
              <a:rPr lang="de-DE" b="1" dirty="0">
                <a:hlinkClick r:id="rId3" action="ppaction://hlinksldjump"/>
              </a:rPr>
              <a:t>&lt;H1&gt;</a:t>
            </a:r>
            <a:r>
              <a:rPr lang="de-DE" sz="1600" dirty="0"/>
              <a:t> </a:t>
            </a:r>
            <a:r>
              <a:rPr lang="de-DE" dirty="0"/>
              <a:t>setzen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Alle </a:t>
            </a:r>
            <a:r>
              <a:rPr lang="de-DE" b="1" dirty="0">
                <a:hlinkClick r:id="rId4" action="ppaction://hlinksldjump"/>
              </a:rPr>
              <a:t>&lt;</a:t>
            </a:r>
            <a:r>
              <a:rPr lang="de-DE" b="1" dirty="0" err="1">
                <a:hlinkClick r:id="rId4" action="ppaction://hlinksldjump"/>
              </a:rPr>
              <a:t>Sect</a:t>
            </a:r>
            <a:r>
              <a:rPr lang="de-DE" b="1" dirty="0">
                <a:hlinkClick r:id="rId4" action="ppaction://hlinksldjump"/>
              </a:rPr>
              <a:t>&gt; Tags</a:t>
            </a:r>
            <a:r>
              <a:rPr lang="de-DE" dirty="0">
                <a:hlinkClick r:id="rId4" action="ppaction://hlinksldjump"/>
              </a:rPr>
              <a:t> in </a:t>
            </a:r>
            <a:r>
              <a:rPr lang="de-DE" b="1" dirty="0">
                <a:hlinkClick r:id="rId4" action="ppaction://hlinksldjump"/>
              </a:rPr>
              <a:t>&lt;</a:t>
            </a:r>
            <a:r>
              <a:rPr lang="de-DE" b="1" dirty="0" err="1">
                <a:hlinkClick r:id="rId4" action="ppaction://hlinksldjump"/>
              </a:rPr>
              <a:t>Document</a:t>
            </a:r>
            <a:r>
              <a:rPr lang="de-DE" b="1" dirty="0">
                <a:hlinkClick r:id="rId4" action="ppaction://hlinksldjump"/>
              </a:rPr>
              <a:t>&gt;</a:t>
            </a:r>
            <a:r>
              <a:rPr lang="de-DE" dirty="0"/>
              <a:t> umwandeln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Bei den </a:t>
            </a:r>
            <a:r>
              <a:rPr lang="de-DE" b="1" dirty="0">
                <a:hlinkClick r:id="rId5" action="ppaction://hlinksldjump"/>
              </a:rPr>
              <a:t>Tags</a:t>
            </a:r>
            <a:r>
              <a:rPr lang="de-DE" dirty="0">
                <a:hlinkClick r:id="rId5" action="ppaction://hlinksldjump"/>
              </a:rPr>
              <a:t> </a:t>
            </a:r>
            <a:r>
              <a:rPr lang="de-DE" b="1" dirty="0">
                <a:hlinkClick r:id="rId5" action="ppaction://hlinksldjump"/>
              </a:rPr>
              <a:t> &lt;Reference&gt;</a:t>
            </a:r>
            <a:r>
              <a:rPr lang="de-DE" dirty="0">
                <a:hlinkClick r:id="rId5" action="ppaction://hlinksldjump"/>
              </a:rPr>
              <a:t> als </a:t>
            </a:r>
            <a:r>
              <a:rPr lang="de-DE" b="1" dirty="0">
                <a:hlinkClick r:id="rId5" action="ppaction://hlinksldjump"/>
              </a:rPr>
              <a:t>&lt;link&gt;</a:t>
            </a:r>
            <a:r>
              <a:rPr lang="de-DE" dirty="0"/>
              <a:t> umwandeln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Bei allen </a:t>
            </a:r>
            <a:r>
              <a:rPr lang="de-DE" b="1" dirty="0">
                <a:hlinkClick r:id="rId6" action="ppaction://hlinksldjump"/>
              </a:rPr>
              <a:t>Links Alternativtext</a:t>
            </a:r>
            <a:r>
              <a:rPr lang="de-DE" b="1" dirty="0"/>
              <a:t> </a:t>
            </a:r>
            <a:r>
              <a:rPr lang="de-DE" dirty="0"/>
              <a:t>vergeben.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Mit Werkzeug </a:t>
            </a:r>
            <a:r>
              <a:rPr lang="de-DE" b="1" dirty="0" err="1">
                <a:hlinkClick r:id="rId7" action="ppaction://hlinksldjump"/>
              </a:rPr>
              <a:t>Preflight</a:t>
            </a:r>
            <a:r>
              <a:rPr lang="de-DE" dirty="0">
                <a:hlinkClick r:id="rId7" action="ppaction://hlinksldjump"/>
              </a:rPr>
              <a:t> </a:t>
            </a:r>
            <a:r>
              <a:rPr lang="de-DE" b="1" dirty="0">
                <a:hlinkClick r:id="rId7" action="ppaction://hlinksldjump"/>
              </a:rPr>
              <a:t>PDF/UA</a:t>
            </a:r>
            <a:r>
              <a:rPr lang="de-DE" dirty="0">
                <a:hlinkClick r:id="rId7" action="ppaction://hlinksldjump"/>
              </a:rPr>
              <a:t> </a:t>
            </a:r>
            <a:r>
              <a:rPr lang="de-DE" b="1" dirty="0">
                <a:hlinkClick r:id="rId7" action="ppaction://hlinksldjump"/>
              </a:rPr>
              <a:t>Eintrag </a:t>
            </a:r>
            <a:r>
              <a:rPr lang="de-DE" dirty="0">
                <a:hlinkClick r:id="rId7" action="ppaction://hlinksldjump"/>
              </a:rPr>
              <a:t>setzen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1E8F2C-371E-4D23-BFFD-E906DBB09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5B0C5A-042F-4A65-AF6F-44C928304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Ingrid Lacher – Zentrum für Digitalisierung und IT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A4609D-175D-4009-B623-A4D3339D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1E69B4-078C-48D3-B462-5CFDCA801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9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69051-2DD5-4938-AE31-CB1A04AE9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Dokumenttitel - Ansicht beim Öffnen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9D4261-FFF7-45D7-963C-59007EC34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Unter </a:t>
            </a:r>
            <a:r>
              <a:rPr lang="de-DE" b="1" dirty="0"/>
              <a:t>Dokumenteigenschaften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Ansicht beim Öffnen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b="1" dirty="0"/>
              <a:t>Dokumenttitel</a:t>
            </a:r>
            <a:r>
              <a:rPr lang="de-DE" dirty="0"/>
              <a:t> </a:t>
            </a:r>
            <a:r>
              <a:rPr lang="de-DE" i="1" dirty="0"/>
              <a:t>(nicht Dateiname) </a:t>
            </a:r>
            <a:r>
              <a:rPr lang="de-DE" dirty="0"/>
              <a:t>einblenden.</a:t>
            </a:r>
          </a:p>
        </p:txBody>
      </p:sp>
      <p:pic>
        <p:nvPicPr>
          <p:cNvPr id="9" name="Grafik 8" descr="PDF Dokumenteigenschaftenfenster mit Ansicht beim Öffnen, Eintrag Dokumenttitel.">
            <a:extLst>
              <a:ext uri="{FF2B5EF4-FFF2-40B4-BE49-F238E27FC236}">
                <a16:creationId xmlns:a16="http://schemas.microsoft.com/office/drawing/2014/main" id="{DBA1BD58-6488-4190-8D50-9FC002FB4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75" r="16926"/>
          <a:stretch/>
        </p:blipFill>
        <p:spPr>
          <a:xfrm>
            <a:off x="1613034" y="2753700"/>
            <a:ext cx="5917932" cy="3339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38B425-8E6B-43A0-A521-09FE597A44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90119-24DC-4288-B03E-2DD8C802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 – Zentrum für Digitalisierung und 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92F10E-79E7-4C8E-B5D0-A4A7F33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17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EB240A6-FCE5-43CC-A5E3-05536C144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69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FD9E2-E4DD-416F-9DA0-A8517B52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Den ersten Titel beim Tag von &lt;H2&gt; auf &lt;H1&gt; setzen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6F06273-8CE5-4377-AA1E-09BA61E1D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1"/>
            <a:ext cx="7426800" cy="476904"/>
          </a:xfrm>
        </p:spPr>
        <p:txBody>
          <a:bodyPr/>
          <a:lstStyle/>
          <a:p>
            <a:r>
              <a:rPr lang="de-DE" dirty="0"/>
              <a:t>Bei dem </a:t>
            </a:r>
            <a:r>
              <a:rPr lang="de-DE" b="1" dirty="0"/>
              <a:t>ersten &lt;H2&gt; Tag auf der Titelseite </a:t>
            </a:r>
            <a:r>
              <a:rPr lang="de-DE" dirty="0"/>
              <a:t>Typ </a:t>
            </a:r>
            <a:r>
              <a:rPr lang="de-DE" b="1" dirty="0"/>
              <a:t>Überschriftenebene 1</a:t>
            </a:r>
            <a:r>
              <a:rPr lang="de-DE" dirty="0"/>
              <a:t> </a:t>
            </a:r>
            <a:r>
              <a:rPr lang="de-DE" b="1" dirty="0"/>
              <a:t>&lt;H1&gt;</a:t>
            </a:r>
            <a:r>
              <a:rPr lang="de-DE" dirty="0"/>
              <a:t> anwählen. So bekommt das Dokument die richtige Strukturhierarchie.</a:t>
            </a:r>
          </a:p>
        </p:txBody>
      </p:sp>
      <p:pic>
        <p:nvPicPr>
          <p:cNvPr id="8" name="Grafik 7" descr="Tag-Objekteigenschaftenfenster mit Benennung von Überschriftenebene 1 im PDF">
            <a:extLst>
              <a:ext uri="{FF2B5EF4-FFF2-40B4-BE49-F238E27FC236}">
                <a16:creationId xmlns:a16="http://schemas.microsoft.com/office/drawing/2014/main" id="{3CA03F96-BD61-45D6-BDAF-263B4B31C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736074"/>
            <a:ext cx="5832907" cy="339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D549DA-13C9-404D-B852-1DD14EDEB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C9FAF0-C1C7-4C6A-90E0-54097B251F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Ingrid Lacher – Zentrum für Digitalisierung und IT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C2A0B2-CDC1-4D73-99D6-10B1DF80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18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6B5AC15-B799-4709-B2B0-F6ECD0CBA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4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6B77C-B739-41DE-B447-545300C1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Alle &lt;</a:t>
            </a:r>
            <a:r>
              <a:rPr lang="de-DE" dirty="0" err="1"/>
              <a:t>Sect</a:t>
            </a:r>
            <a:r>
              <a:rPr lang="de-DE" dirty="0"/>
              <a:t>&gt; Tags in &lt;</a:t>
            </a:r>
            <a:r>
              <a:rPr lang="de-DE" dirty="0" err="1"/>
              <a:t>Document</a:t>
            </a:r>
            <a:r>
              <a:rPr lang="de-DE" dirty="0"/>
              <a:t>&gt; umwandeln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AE635D-BBEB-4638-87C7-65CCE640C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1"/>
            <a:ext cx="7426800" cy="908954"/>
          </a:xfrm>
        </p:spPr>
        <p:txBody>
          <a:bodyPr/>
          <a:lstStyle/>
          <a:p>
            <a:r>
              <a:rPr lang="de-DE" b="1" dirty="0"/>
              <a:t>&lt;</a:t>
            </a:r>
            <a:r>
              <a:rPr lang="de-DE" b="1" dirty="0" err="1"/>
              <a:t>Sect</a:t>
            </a:r>
            <a:r>
              <a:rPr lang="de-DE" b="1" dirty="0"/>
              <a:t>&gt; </a:t>
            </a:r>
            <a:r>
              <a:rPr lang="de-DE" dirty="0"/>
              <a:t>Tags markieren und mit </a:t>
            </a:r>
            <a:r>
              <a:rPr lang="de-DE" b="1" dirty="0"/>
              <a:t>rechter Maustaste</a:t>
            </a:r>
            <a:r>
              <a:rPr lang="de-DE" dirty="0"/>
              <a:t> bei Eigenschaften </a:t>
            </a:r>
            <a:br>
              <a:rPr lang="de-DE" dirty="0"/>
            </a:br>
            <a:r>
              <a:rPr lang="de-DE" b="1" dirty="0"/>
              <a:t>statt </a:t>
            </a:r>
            <a:r>
              <a:rPr lang="de-DE" dirty="0"/>
              <a:t>Typ</a:t>
            </a:r>
            <a:r>
              <a:rPr lang="de-DE" b="1" dirty="0"/>
              <a:t> </a:t>
            </a:r>
            <a:r>
              <a:rPr lang="de-DE" dirty="0"/>
              <a:t>Slide, Typ </a:t>
            </a:r>
            <a:r>
              <a:rPr lang="de-DE" b="1" dirty="0"/>
              <a:t>Dokument</a:t>
            </a:r>
            <a:r>
              <a:rPr lang="de-DE" dirty="0"/>
              <a:t> auswählen. </a:t>
            </a:r>
            <a:br>
              <a:rPr lang="de-DE" dirty="0"/>
            </a:br>
            <a:r>
              <a:rPr lang="de-DE" sz="1600" i="1" dirty="0"/>
              <a:t>Durch Hinzunahme der Steuerungstaste ist eine Mehrfachmarkierung möglich!</a:t>
            </a:r>
            <a:endParaRPr lang="de-DE" i="1" dirty="0"/>
          </a:p>
        </p:txBody>
      </p:sp>
      <p:pic>
        <p:nvPicPr>
          <p:cNvPr id="8" name="Grafik 7" descr="Tag-Objekteigenschaftenfenster mit Benennung von Dokument statt Slide">
            <a:extLst>
              <a:ext uri="{FF2B5EF4-FFF2-40B4-BE49-F238E27FC236}">
                <a16:creationId xmlns:a16="http://schemas.microsoft.com/office/drawing/2014/main" id="{6CDE2A62-0EA8-4F04-B8A4-77095AC7F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r="41423" b="24564"/>
          <a:stretch/>
        </p:blipFill>
        <p:spPr>
          <a:xfrm>
            <a:off x="1144800" y="2996954"/>
            <a:ext cx="4147280" cy="3024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 descr="Vergrößerte Darstellung der Objekteigenschaften">
            <a:extLst>
              <a:ext uri="{FF2B5EF4-FFF2-40B4-BE49-F238E27FC236}">
                <a16:creationId xmlns:a16="http://schemas.microsoft.com/office/drawing/2014/main" id="{51F791F2-47F4-444D-B5A2-22078D4F4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576" y="3501008"/>
            <a:ext cx="4161844" cy="227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DC06DA-CC0C-471A-9E1F-022C167E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EB95E9-73DA-4F4D-8AF0-B20FC12A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 – Zentrum für Digitalisierung und 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8FE996-1C27-4FA4-953F-46CCE53C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19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2DB3C1F-1824-4BAA-97C1-D964733BA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7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4800" y="1522800"/>
            <a:ext cx="7426800" cy="394032"/>
          </a:xfrm>
        </p:spPr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4800" y="2088000"/>
            <a:ext cx="3283184" cy="35441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2" action="ppaction://hlinksldjump"/>
              </a:rPr>
              <a:t>Systemvoraussetzungen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3" action="ppaction://hlinksldjump" tooltip="zu: Wie fange ich an?"/>
              </a:rPr>
              <a:t>Wie fange ich an?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4" action="ppaction://hlinksldjump" tooltip="Zu: Das Wichtigste in Kürze "/>
              </a:rPr>
              <a:t>Maßnahmen in PowerPoint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5" action="ppaction://hlinksldjump"/>
              </a:rPr>
              <a:t>Maßnahmen in Acrobat Pro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8" name="Grafik 7" descr="Bildschirmanzeige PowerPoint">
            <a:extLst>
              <a:ext uri="{FF2B5EF4-FFF2-40B4-BE49-F238E27FC236}">
                <a16:creationId xmlns:a16="http://schemas.microsoft.com/office/drawing/2014/main" id="{0432B769-9A01-4DDE-8068-B6742B7F6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5100" y="1225890"/>
            <a:ext cx="3643323" cy="2458456"/>
          </a:xfrm>
          <a:prstGeom prst="rect">
            <a:avLst/>
          </a:prstGeom>
        </p:spPr>
      </p:pic>
      <p:pic>
        <p:nvPicPr>
          <p:cNvPr id="10" name="Grafik 9" descr="Bildschirmanzeige Acrobat Pro">
            <a:extLst>
              <a:ext uri="{FF2B5EF4-FFF2-40B4-BE49-F238E27FC236}">
                <a16:creationId xmlns:a16="http://schemas.microsoft.com/office/drawing/2014/main" id="{0DAE0816-BD1C-430B-9533-98BF853734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5101" y="3761352"/>
            <a:ext cx="3750576" cy="2244311"/>
          </a:xfrm>
          <a:prstGeom prst="rect">
            <a:avLst/>
          </a:prstGeom>
        </p:spPr>
      </p:pic>
      <p:sp>
        <p:nvSpPr>
          <p:cNvPr id="4" name="Datumsplatzhalt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/>
          </a:p>
        </p:txBody>
      </p:sp>
      <p:sp>
        <p:nvSpPr>
          <p:cNvPr id="5" name="Fußzeilenplatzhalt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 – Zentrum für Digitalisierung und 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2</a:t>
            </a:fld>
            <a:endParaRPr lang="de-DE" dirty="0"/>
          </a:p>
        </p:txBody>
      </p:sp>
      <p:sp>
        <p:nvSpPr>
          <p:cNvPr id="7" name="Text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7984" y="759510"/>
            <a:ext cx="4138013" cy="216322"/>
          </a:xfrm>
        </p:spPr>
        <p:txBody>
          <a:bodyPr/>
          <a:lstStyle/>
          <a:p>
            <a:r>
              <a:rPr lang="de-DE" dirty="0"/>
              <a:t>Barrierefreie PDF aus PowerPoint Präsentationen</a:t>
            </a:r>
          </a:p>
        </p:txBody>
      </p:sp>
    </p:spTree>
    <p:extLst>
      <p:ext uri="{BB962C8B-B14F-4D97-AF65-F5344CB8AC3E}">
        <p14:creationId xmlns:p14="http://schemas.microsoft.com/office/powerpoint/2010/main" val="17137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D43A4-9ACC-4DB2-B6B3-B34C2184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Tags &lt;Reference&gt; als &lt;Link&gt; umwandeln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8B36F-F216-428F-8533-41A69DFCC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1"/>
            <a:ext cx="7426800" cy="10049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den (aufgeklappten) </a:t>
            </a:r>
            <a:r>
              <a:rPr lang="de-DE" b="1" dirty="0"/>
              <a:t>Tags</a:t>
            </a:r>
            <a:r>
              <a:rPr lang="de-DE" dirty="0"/>
              <a:t> Verweise</a:t>
            </a:r>
            <a:r>
              <a:rPr lang="de-DE" b="1" dirty="0"/>
              <a:t> &lt;Reference&gt;</a:t>
            </a:r>
            <a:r>
              <a:rPr lang="de-DE" dirty="0"/>
              <a:t> mit Typ Verknüpfung </a:t>
            </a:r>
            <a:r>
              <a:rPr lang="de-DE" b="1" dirty="0"/>
              <a:t>&lt;link&gt;</a:t>
            </a:r>
            <a:r>
              <a:rPr lang="de-DE" dirty="0"/>
              <a:t> umwandeln.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Mehrfachmarkierung</a:t>
            </a:r>
            <a:r>
              <a:rPr lang="de-DE" dirty="0"/>
              <a:t> über „</a:t>
            </a:r>
            <a:r>
              <a:rPr lang="de-DE" b="1" dirty="0" err="1"/>
              <a:t>strg</a:t>
            </a:r>
            <a:r>
              <a:rPr lang="de-DE" dirty="0"/>
              <a:t>“ möglich!</a:t>
            </a:r>
          </a:p>
        </p:txBody>
      </p:sp>
      <p:pic>
        <p:nvPicPr>
          <p:cNvPr id="8" name="Grafik 7" descr="Taganzeige &lt;Reference&gt;">
            <a:extLst>
              <a:ext uri="{FF2B5EF4-FFF2-40B4-BE49-F238E27FC236}">
                <a16:creationId xmlns:a16="http://schemas.microsoft.com/office/drawing/2014/main" id="{7CF9F564-5F09-4F49-AC9C-ABC998DAA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0" t="17424" r="23071" b="38753"/>
          <a:stretch/>
        </p:blipFill>
        <p:spPr>
          <a:xfrm>
            <a:off x="1010412" y="3349779"/>
            <a:ext cx="7559218" cy="2671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 descr="Tag-Objekteigenschaftenfenster mit Benennung von Typ Verknüpfung statt Referenz&#10;Taganzeige &lt;Link&gt;">
            <a:extLst>
              <a:ext uri="{FF2B5EF4-FFF2-40B4-BE49-F238E27FC236}">
                <a16:creationId xmlns:a16="http://schemas.microsoft.com/office/drawing/2014/main" id="{58760FEB-370C-4F7E-BAC2-56FC86B12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7118" r="29659" b="13640"/>
          <a:stretch/>
        </p:blipFill>
        <p:spPr>
          <a:xfrm>
            <a:off x="4730838" y="3236950"/>
            <a:ext cx="4063376" cy="2928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F141AE-B66F-4E76-B7B2-F57AEFAE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DB2EB4-CE67-4280-A55B-8789A730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 – Zentrum für Digitalisierung und 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228AF3-048F-479F-BA07-5E8DC43B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20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EB4F9BB-A9A2-482B-8B96-1CD2AA11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53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8B884-119F-47F3-A6DF-3C9C0909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Bei den Link Tags Alternativtext vergeben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04471E-3098-4E84-A795-52474DE73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Im PDF bei allen </a:t>
            </a:r>
            <a:r>
              <a:rPr lang="de-DE" b="1" dirty="0"/>
              <a:t>Links </a:t>
            </a:r>
            <a:r>
              <a:rPr lang="de-DE" dirty="0"/>
              <a:t>(Verweisen und Verknüpfungen) allgemein zutreffenden </a:t>
            </a:r>
            <a:r>
              <a:rPr lang="de-DE" b="1" dirty="0"/>
              <a:t>Alternativtext</a:t>
            </a:r>
            <a:r>
              <a:rPr lang="de-DE" dirty="0"/>
              <a:t> vergeben. </a:t>
            </a:r>
          </a:p>
          <a:p>
            <a:r>
              <a:rPr lang="de-DE" dirty="0"/>
              <a:t>Beispiele: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zum Thema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zur Webseite</a:t>
            </a:r>
          </a:p>
        </p:txBody>
      </p:sp>
      <p:pic>
        <p:nvPicPr>
          <p:cNvPr id="8" name="Grafik 7" descr="Tag-Objekteigenschaftenfenster mit Vergabe des Alternativtextes &quot;Zum Thema&quot;">
            <a:extLst>
              <a:ext uri="{FF2B5EF4-FFF2-40B4-BE49-F238E27FC236}">
                <a16:creationId xmlns:a16="http://schemas.microsoft.com/office/drawing/2014/main" id="{274D1E5D-D53C-4647-AF80-117D8217C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01" r="39609" b="16401"/>
          <a:stretch/>
        </p:blipFill>
        <p:spPr>
          <a:xfrm>
            <a:off x="2771801" y="2787471"/>
            <a:ext cx="6048672" cy="3233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9F4871-2FE6-4CB6-A37C-1E95FC5F7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5A01E2-AE2F-47AF-86A9-482B2015C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 – Zentrum für Digitalisierung und 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9E0F98-F9B5-4DF0-868A-BC0C3E27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21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1C63F0C-C1E9-430F-924D-D9E3931BA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3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69B05-C92F-42BA-8D48-E242CB2E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Mit Werkzeug </a:t>
            </a:r>
            <a:r>
              <a:rPr lang="de-DE" dirty="0" err="1"/>
              <a:t>Preflight</a:t>
            </a:r>
            <a:r>
              <a:rPr lang="de-DE" dirty="0"/>
              <a:t> PDF/UA Eintrag setzen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F233F7-C4C8-4797-90E1-1B8B405A1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Preflight</a:t>
            </a:r>
            <a:r>
              <a:rPr lang="de-DE" dirty="0"/>
              <a:t> in Werkzeugleiste suchen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Icon </a:t>
            </a:r>
            <a:r>
              <a:rPr lang="de-DE" b="1" dirty="0"/>
              <a:t>Schraubenschlüssel </a:t>
            </a:r>
            <a:r>
              <a:rPr lang="de-DE" dirty="0"/>
              <a:t>und </a:t>
            </a:r>
            <a:r>
              <a:rPr lang="de-DE" b="1" dirty="0"/>
              <a:t>Balkendiagramm</a:t>
            </a:r>
            <a:r>
              <a:rPr lang="de-DE" dirty="0"/>
              <a:t> aktivieren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PDF/UA </a:t>
            </a:r>
            <a:r>
              <a:rPr lang="de-DE" dirty="0"/>
              <a:t>eingeben – </a:t>
            </a:r>
            <a:r>
              <a:rPr lang="de-DE" b="1" dirty="0"/>
              <a:t>PDF/UA -1-Eintrag setzen </a:t>
            </a:r>
            <a:br>
              <a:rPr lang="de-DE" dirty="0"/>
            </a:br>
            <a:r>
              <a:rPr lang="de-DE" dirty="0"/>
              <a:t>und </a:t>
            </a:r>
            <a:r>
              <a:rPr lang="de-DE" b="1" dirty="0"/>
              <a:t>korrigieren</a:t>
            </a:r>
          </a:p>
        </p:txBody>
      </p:sp>
      <p:pic>
        <p:nvPicPr>
          <p:cNvPr id="9" name="Grafik 8" descr="Preflight Werkzeug">
            <a:extLst>
              <a:ext uri="{FF2B5EF4-FFF2-40B4-BE49-F238E27FC236}">
                <a16:creationId xmlns:a16="http://schemas.microsoft.com/office/drawing/2014/main" id="{C342F883-0C99-4A4A-B77E-E41C15FD0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36" b="43074"/>
          <a:stretch/>
        </p:blipFill>
        <p:spPr>
          <a:xfrm>
            <a:off x="1144800" y="3653478"/>
            <a:ext cx="6968942" cy="204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 descr="Werkzeugsuche mit Preflight Eintrag">
            <a:extLst>
              <a:ext uri="{FF2B5EF4-FFF2-40B4-BE49-F238E27FC236}">
                <a16:creationId xmlns:a16="http://schemas.microsoft.com/office/drawing/2014/main" id="{DBC02C8C-FBD3-4EE1-B4FC-71D9DDF33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35" t="-95" r="6575" b="95"/>
          <a:stretch/>
        </p:blipFill>
        <p:spPr>
          <a:xfrm>
            <a:off x="6084168" y="2856717"/>
            <a:ext cx="2401022" cy="136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82557A-DF46-4359-A14E-87B5CEB75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2BC220-31AA-4FA5-9C98-FDEE73E15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 – Zentrum für Digitalisierung und 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1E790A-BC50-46B7-B60A-2C59464C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22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685F875-95E1-46DB-BB4D-646C1B98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71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1E78C-DDCA-4F2A-9AB0-882DC519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Überprüfung im PAC auf Fehlerfreiheit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E68109-557C-4050-A2E8-04951748F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0"/>
            <a:ext cx="2563104" cy="3933287"/>
          </a:xfrm>
        </p:spPr>
        <p:txBody>
          <a:bodyPr/>
          <a:lstStyle/>
          <a:p>
            <a:r>
              <a:rPr lang="de-DE" dirty="0"/>
              <a:t>Der </a:t>
            </a:r>
            <a:r>
              <a:rPr lang="de-DE" b="1" dirty="0"/>
              <a:t>PAC </a:t>
            </a:r>
            <a:r>
              <a:rPr lang="de-DE" dirty="0"/>
              <a:t>(</a:t>
            </a:r>
            <a:r>
              <a:rPr lang="de-DE" sz="1600" dirty="0"/>
              <a:t>PDF </a:t>
            </a:r>
            <a:r>
              <a:rPr lang="de-DE" sz="1600" dirty="0" err="1"/>
              <a:t>Accessibility</a:t>
            </a:r>
            <a:r>
              <a:rPr lang="de-DE" sz="1600" dirty="0"/>
              <a:t> Checker)</a:t>
            </a:r>
            <a:r>
              <a:rPr lang="de-DE" dirty="0"/>
              <a:t> gibt Aufschluss zur Barrierefreiheit des PDF.</a:t>
            </a:r>
          </a:p>
          <a:p>
            <a:r>
              <a:rPr lang="de-DE" b="1" dirty="0">
                <a:hlinkClick r:id="rId2"/>
              </a:rPr>
              <a:t>Download PAC</a:t>
            </a:r>
            <a:r>
              <a:rPr lang="de-DE" b="1" dirty="0"/>
              <a:t> </a:t>
            </a:r>
            <a:r>
              <a:rPr lang="de-DE" b="1" dirty="0">
                <a:solidFill>
                  <a:srgbClr val="004C97"/>
                </a:solidFill>
                <a:sym typeface="Wingdings" panose="05000000000000000000" pitchFamily="2" charset="2"/>
              </a:rPr>
              <a:t></a:t>
            </a:r>
          </a:p>
          <a:p>
            <a:r>
              <a:rPr lang="de-DE" dirty="0">
                <a:sym typeface="Wingdings" panose="05000000000000000000" pitchFamily="2" charset="2"/>
              </a:rPr>
              <a:t>Das PDF Dokument wird dort überprüft und bis zur Fehlerfreiheit korrigiert.</a:t>
            </a:r>
          </a:p>
          <a:p>
            <a:r>
              <a:rPr lang="de-DE" dirty="0">
                <a:sym typeface="Wingdings" panose="05000000000000000000" pitchFamily="2" charset="2"/>
              </a:rPr>
              <a:t>Die Darstellung wird in der </a:t>
            </a:r>
            <a:r>
              <a:rPr lang="de-DE" b="1" dirty="0" err="1">
                <a:sym typeface="Wingdings" panose="05000000000000000000" pitchFamily="2" charset="2"/>
              </a:rPr>
              <a:t>Screenreader</a:t>
            </a:r>
            <a:r>
              <a:rPr lang="de-DE" b="1" dirty="0">
                <a:sym typeface="Wingdings" panose="05000000000000000000" pitchFamily="2" charset="2"/>
              </a:rPr>
              <a:t>-Vorschau </a:t>
            </a:r>
            <a:r>
              <a:rPr lang="de-DE" dirty="0">
                <a:sym typeface="Wingdings" panose="05000000000000000000" pitchFamily="2" charset="2"/>
              </a:rPr>
              <a:t>des PAC nochmals kontrolliert.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 descr="PDF Datei hochgeladen im PDF Accessibility Checker Als Ergebnis mit PDF/UA, der nur grüne Häkchen anzeigt">
            <a:extLst>
              <a:ext uri="{FF2B5EF4-FFF2-40B4-BE49-F238E27FC236}">
                <a16:creationId xmlns:a16="http://schemas.microsoft.com/office/drawing/2014/main" id="{4EED7A73-900D-4F3F-BEDD-1000229F6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959" y="1989139"/>
            <a:ext cx="3289622" cy="4032149"/>
          </a:xfrm>
          <a:prstGeom prst="rect">
            <a:avLst/>
          </a:prstGeom>
        </p:spPr>
      </p:pic>
      <p:pic>
        <p:nvPicPr>
          <p:cNvPr id="9" name="Grafik 8" descr="Screenreader-Vorschau, in der farblich die Struktur hervorgehoben ist indem z.B.  Listen und Überschriften entsprechend gekennzeichnet sind">
            <a:extLst>
              <a:ext uri="{FF2B5EF4-FFF2-40B4-BE49-F238E27FC236}">
                <a16:creationId xmlns:a16="http://schemas.microsoft.com/office/drawing/2014/main" id="{9F9C738C-3A76-4959-84AB-31B615EAF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297" y="2609249"/>
            <a:ext cx="3585167" cy="3415944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8B0BA2-371F-4182-A2B7-5E9257AD9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53BD43-48D7-406A-A751-71E5CA653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Digitalisierung und IT - Ingrid Lacher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96A6FF-5F7B-48EA-B2DB-B4FDC306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F2E3ADB-2F2F-425A-AF42-6B28C96D5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2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43F3F-4966-4571-8089-356F85C3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Systemvoraussetzungen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02D6BC-1DF0-4CE2-BC54-841F1C6D0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1"/>
            <a:ext cx="4507320" cy="1989072"/>
          </a:xfrm>
        </p:spPr>
        <p:txBody>
          <a:bodyPr/>
          <a:lstStyle/>
          <a:p>
            <a:r>
              <a:rPr lang="de-DE" dirty="0"/>
              <a:t>Die Anleitung ist ausschließlich im Windows Betriebssystem erstellt worden. </a:t>
            </a:r>
            <a:br>
              <a:rPr lang="de-DE" dirty="0"/>
            </a:br>
            <a:r>
              <a:rPr lang="de-DE" dirty="0"/>
              <a:t>Dazu wurden folgende Programme verwendet: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PowerPoint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Adobe Acrobat Pro (2022)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PAC 2021 (PDF Accessibility Checker)</a:t>
            </a:r>
            <a:endParaRPr lang="de-DE" dirty="0"/>
          </a:p>
          <a:p>
            <a:endParaRPr lang="de-DE" dirty="0"/>
          </a:p>
        </p:txBody>
      </p:sp>
      <p:pic>
        <p:nvPicPr>
          <p:cNvPr id="8" name="Powerpoint Logo" descr="Logo PowerPoint">
            <a:extLst>
              <a:ext uri="{FF2B5EF4-FFF2-40B4-BE49-F238E27FC236}">
                <a16:creationId xmlns:a16="http://schemas.microsoft.com/office/drawing/2014/main" id="{8254396B-9E78-40D5-8B7F-DDB8D5563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617" y="4667080"/>
            <a:ext cx="1154771" cy="1085682"/>
          </a:xfrm>
          <a:prstGeom prst="rect">
            <a:avLst/>
          </a:prstGeom>
        </p:spPr>
      </p:pic>
      <p:pic>
        <p:nvPicPr>
          <p:cNvPr id="9" name="Acrobat Logo" descr="Logo Acrobat">
            <a:extLst>
              <a:ext uri="{FF2B5EF4-FFF2-40B4-BE49-F238E27FC236}">
                <a16:creationId xmlns:a16="http://schemas.microsoft.com/office/drawing/2014/main" id="{27D96F10-5331-4DD7-9999-D1447A60E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750311"/>
            <a:ext cx="925646" cy="916168"/>
          </a:xfrm>
          <a:prstGeom prst="rect">
            <a:avLst/>
          </a:prstGeom>
        </p:spPr>
      </p:pic>
      <p:pic>
        <p:nvPicPr>
          <p:cNvPr id="11" name="PAC Werkzeug" descr="PDF Accessibility Checker Werkzeug (PAC)">
            <a:extLst>
              <a:ext uri="{FF2B5EF4-FFF2-40B4-BE49-F238E27FC236}">
                <a16:creationId xmlns:a16="http://schemas.microsoft.com/office/drawing/2014/main" id="{0B9379FB-1947-4B7A-A86C-EE6E58835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714" y="2720688"/>
            <a:ext cx="2578449" cy="3138221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47EBA0-AA4B-43CD-A9E5-484A1B074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C7F427-C92B-4EB5-BCB0-2B82254A6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 – Zentrum für Digitalisierung und 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032B46-08F0-4AD6-8C8D-EFBC3D05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7EC1F92-3100-4CB6-BFA6-383AEABA8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359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E45F8-A609-4462-8F06-E1C11D0A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fange ich an?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CE4379-0E22-41FC-847B-A933389AE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Eine PowerPoint Datei muss grundlegende Kriterien der Barrierefreiheit erfüllen.</a:t>
            </a:r>
          </a:p>
          <a:p>
            <a:r>
              <a:rPr lang="de-DE" dirty="0"/>
              <a:t>Bereits die Vorlage sollte ausreichende Kontraste und formelle Strukturen berücksichtigen, was bei den angebotenen Office Vorlagen oft nicht der Fall ist.</a:t>
            </a:r>
          </a:p>
          <a:p>
            <a:r>
              <a:rPr lang="de-DE" dirty="0"/>
              <a:t>Beispielhafte Vorlagen für die </a:t>
            </a:r>
            <a:r>
              <a:rPr lang="de-DE" dirty="0" err="1"/>
              <a:t>FernUniversität</a:t>
            </a:r>
            <a:r>
              <a:rPr lang="de-DE" dirty="0"/>
              <a:t> sind auf der Webseite:</a:t>
            </a:r>
          </a:p>
          <a:p>
            <a:r>
              <a:rPr lang="de-DE" sz="1600" b="1" dirty="0">
                <a:hlinkClick r:id="rId2"/>
              </a:rPr>
              <a:t>www.fernuni-hagen.de/universitaet/marketing/intern/powerpoint.shtml</a:t>
            </a:r>
            <a:r>
              <a:rPr lang="de-DE" sz="1600" b="1" dirty="0"/>
              <a:t> </a:t>
            </a:r>
            <a:endParaRPr lang="de-DE" b="1" dirty="0"/>
          </a:p>
          <a:p>
            <a:r>
              <a:rPr lang="de-DE" dirty="0"/>
              <a:t>Dort sind geeignete Schriften, Kontraste und Farben bereits berücksichtigt.</a:t>
            </a:r>
          </a:p>
          <a:p>
            <a:r>
              <a:rPr lang="de-DE" dirty="0"/>
              <a:t>Bitte beachten Sie, bereits auf dem Folienmaster wiederkehrende Informationen im Kopf- und Fußbereich entsprechend anzupassen! </a:t>
            </a:r>
          </a:p>
          <a:p>
            <a:r>
              <a:rPr lang="de-DE" dirty="0"/>
              <a:t>Einen Beitrag zur Umsetzung barrierefreier PowerPoint Präsentationen finden Sie auch beim </a:t>
            </a:r>
            <a:r>
              <a:rPr lang="de-DE" dirty="0">
                <a:hlinkClick r:id="rId3"/>
              </a:rPr>
              <a:t>Support von Microsoft</a:t>
            </a:r>
            <a:r>
              <a:rPr lang="de-DE" dirty="0"/>
              <a:t> </a:t>
            </a:r>
            <a:r>
              <a:rPr lang="de-DE" dirty="0">
                <a:solidFill>
                  <a:srgbClr val="004C97"/>
                </a:solidFill>
                <a:sym typeface="Wingdings" panose="05000000000000000000" pitchFamily="2" charset="2"/>
              </a:rPr>
              <a:t></a:t>
            </a:r>
            <a:endParaRPr lang="de-DE" dirty="0">
              <a:solidFill>
                <a:srgbClr val="004C97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659189-FE87-4DFC-9BFA-E2669ED97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0975F5-98F7-488C-AD58-9B84CD834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 – Zentrum für Digitalisierung und 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73EC35-3A13-4CFD-A216-AFF36505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4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C3ABA9-5184-4B79-A7EA-81E09874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41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5B2CC-D027-4C73-BA8B-E0FF3452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Maßnahmen in PowerPoint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02C8CF-698B-4FFA-8789-F825843C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0"/>
            <a:ext cx="7426800" cy="401049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Unter</a:t>
            </a:r>
            <a:r>
              <a:rPr lang="de-DE" b="1" dirty="0"/>
              <a:t> </a:t>
            </a:r>
            <a:r>
              <a:rPr lang="de-DE" dirty="0"/>
              <a:t>dem Reiter Datei einen </a:t>
            </a:r>
            <a:r>
              <a:rPr lang="de-DE" b="1" dirty="0">
                <a:hlinkClick r:id="rId2" action="ppaction://hlinksldjump"/>
              </a:rPr>
              <a:t>Titel</a:t>
            </a:r>
            <a:r>
              <a:rPr lang="de-DE" dirty="0"/>
              <a:t> vergeben.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Im </a:t>
            </a:r>
            <a:r>
              <a:rPr lang="de-DE" b="1" dirty="0">
                <a:hlinkClick r:id="rId3" action="ppaction://hlinksldjump"/>
              </a:rPr>
              <a:t>Folienmaster</a:t>
            </a:r>
            <a:r>
              <a:rPr lang="de-DE" dirty="0"/>
              <a:t> wiederkehrende Text anpassen! </a:t>
            </a:r>
            <a:br>
              <a:rPr lang="de-DE" dirty="0"/>
            </a:br>
            <a:r>
              <a:rPr lang="de-DE" dirty="0"/>
              <a:t>Nur so werden die Kopf- und Fußzeileneinträge bei neuer Folie wiederholt.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Die </a:t>
            </a:r>
            <a:r>
              <a:rPr lang="de-DE" b="1" dirty="0">
                <a:hlinkClick r:id="rId4" action="ppaction://hlinksldjump"/>
              </a:rPr>
              <a:t>Schriftfarbe</a:t>
            </a:r>
            <a:r>
              <a:rPr lang="de-DE" b="1" dirty="0"/>
              <a:t> </a:t>
            </a:r>
            <a:r>
              <a:rPr lang="de-DE" dirty="0"/>
              <a:t>und </a:t>
            </a:r>
            <a:r>
              <a:rPr lang="de-DE" b="1" dirty="0">
                <a:hlinkClick r:id="rId5" action="ppaction://hlinksldjump"/>
              </a:rPr>
              <a:t>Schrifttypen</a:t>
            </a:r>
            <a:r>
              <a:rPr lang="de-DE" b="1" dirty="0"/>
              <a:t> </a:t>
            </a:r>
            <a:r>
              <a:rPr lang="de-DE" dirty="0"/>
              <a:t>aus Vorlagen übernehmen.</a:t>
            </a:r>
            <a:br>
              <a:rPr lang="de-DE" dirty="0"/>
            </a:br>
            <a:r>
              <a:rPr lang="de-DE" dirty="0"/>
              <a:t>Falls doch eine andere Farbe gewünscht ist, diese mit genügendem Kontrast versehen.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Alle Abbildungen benötigen einen </a:t>
            </a:r>
            <a:r>
              <a:rPr lang="de-DE" b="1" dirty="0">
                <a:hlinkClick r:id="rId6" action="ppaction://hlinksldjump"/>
              </a:rPr>
              <a:t>Alternativtext.</a:t>
            </a:r>
            <a:r>
              <a:rPr lang="de-DE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Größere Abstände zwischen den Absätzen nicht über Leerzeilen, sondern über den Abstand in der </a:t>
            </a:r>
            <a:r>
              <a:rPr lang="de-DE" b="1" dirty="0">
                <a:hlinkClick r:id="rId7" action="ppaction://hlinksldjump"/>
              </a:rPr>
              <a:t>Absatzformatierung</a:t>
            </a:r>
            <a:r>
              <a:rPr lang="de-DE" dirty="0"/>
              <a:t> gestalten.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Jede</a:t>
            </a:r>
            <a:r>
              <a:rPr lang="de-DE" b="1" dirty="0"/>
              <a:t> </a:t>
            </a:r>
            <a:r>
              <a:rPr lang="de-DE" dirty="0"/>
              <a:t>Folie mit einem aussagekräftigen </a:t>
            </a:r>
            <a:r>
              <a:rPr lang="de-DE" b="1" dirty="0">
                <a:hlinkClick r:id="rId8" action="ppaction://hlinksldjump"/>
              </a:rPr>
              <a:t>Titel</a:t>
            </a:r>
            <a:r>
              <a:rPr lang="de-DE" b="1" dirty="0"/>
              <a:t> </a:t>
            </a:r>
            <a:r>
              <a:rPr lang="de-DE" dirty="0"/>
              <a:t>versehen.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Bereits die PowerPoint Datei auf </a:t>
            </a:r>
            <a:r>
              <a:rPr lang="de-DE" b="1" dirty="0">
                <a:hlinkClick r:id="rId9" action="ppaction://hlinksldjump"/>
              </a:rPr>
              <a:t>Barrierefreiheit überprüfen.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dirty="0"/>
              <a:t>Erst nach Fehlerfreiheit der PowerPoint Datei </a:t>
            </a:r>
            <a:r>
              <a:rPr lang="de-DE" b="1" dirty="0">
                <a:hlinkClick r:id="rId10" action="ppaction://hlinksldjump"/>
              </a:rPr>
              <a:t>als PDF abspeichern</a:t>
            </a:r>
            <a:r>
              <a:rPr lang="de-DE" b="1" dirty="0"/>
              <a:t>.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50992C-C5BD-49C7-ADC6-51BD98290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B1E79D-0B27-425C-AB68-B495AC6E9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 – Zentrum für Digitalisierung und 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EF1E75-5E84-4674-865D-0609D8B5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5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2FAC9-65BE-445B-A67D-1C39FE8DD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9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3F1BF-21B8-453D-85EE-B411C739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Unter Datei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/>
              <a:t>Informationen geeigneten Titel vergeben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FD6E01-D2E3-4C22-BE43-3A43CA7D5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1"/>
            <a:ext cx="7426800" cy="562320"/>
          </a:xfrm>
        </p:spPr>
        <p:txBody>
          <a:bodyPr/>
          <a:lstStyle/>
          <a:p>
            <a:r>
              <a:rPr lang="de-DE" dirty="0"/>
              <a:t>Reiter </a:t>
            </a:r>
            <a:r>
              <a:rPr lang="de-DE" b="1" dirty="0"/>
              <a:t>Datei</a:t>
            </a:r>
            <a:r>
              <a:rPr lang="de-DE" dirty="0"/>
              <a:t> aktivieren und bei dem Titel </a:t>
            </a:r>
            <a:r>
              <a:rPr lang="de-DE" b="1" dirty="0"/>
              <a:t>aussagekräftigen Titel</a:t>
            </a:r>
            <a:r>
              <a:rPr lang="de-DE" dirty="0"/>
              <a:t> vergeben.</a:t>
            </a:r>
            <a:br>
              <a:rPr lang="de-DE" dirty="0"/>
            </a:br>
            <a:r>
              <a:rPr lang="de-DE" dirty="0"/>
              <a:t>Der Titel wird in der später generierten PDF Datei automatisch übernommen.</a:t>
            </a:r>
          </a:p>
        </p:txBody>
      </p:sp>
      <p:pic>
        <p:nvPicPr>
          <p:cNvPr id="8" name="Grafik 7" descr="Informationsfenster in PowerPoint Datei">
            <a:extLst>
              <a:ext uri="{FF2B5EF4-FFF2-40B4-BE49-F238E27FC236}">
                <a16:creationId xmlns:a16="http://schemas.microsoft.com/office/drawing/2014/main" id="{348E05DB-AD4F-4367-A889-E35F30D45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144800" y="2871420"/>
            <a:ext cx="5933019" cy="2717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 descr="Eingabemöglichkeit des Titels unter Eigenschaften">
            <a:extLst>
              <a:ext uri="{FF2B5EF4-FFF2-40B4-BE49-F238E27FC236}">
                <a16:creationId xmlns:a16="http://schemas.microsoft.com/office/drawing/2014/main" id="{BB459681-EE8D-4766-97DD-436BD0B1B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261"/>
          <a:stretch/>
        </p:blipFill>
        <p:spPr>
          <a:xfrm>
            <a:off x="5158318" y="4486994"/>
            <a:ext cx="3771900" cy="146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941593-A45F-4BFC-A391-059AE1146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49AADD-8B4B-44B7-9389-3B84A0CFF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Ingrid Lacher – Zentrum für Digitalisierung und IT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57F5D0-305F-4920-8F6B-EF1CC90F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F8FB5AB-066D-4613-80E2-DA01CCC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09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BA7D5-60C1-4FF5-B646-222C60AE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Im Folienmaster wiederkehrenden Text anpassen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64EE3E-E42D-49BB-ABCF-155E5F9D6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1"/>
            <a:ext cx="2650771" cy="3501239"/>
          </a:xfrm>
        </p:spPr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de-DE" sz="2000" dirty="0"/>
              <a:t>Den </a:t>
            </a:r>
            <a:r>
              <a:rPr lang="de-DE" sz="2000" b="1" dirty="0"/>
              <a:t>Folienmaster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unter Ansicht aufrufen. </a:t>
            </a:r>
          </a:p>
          <a:p>
            <a:pPr marL="342900" indent="-342900">
              <a:buFont typeface="+mj-lt"/>
              <a:buAutoNum type="alphaLcPeriod"/>
            </a:pPr>
            <a:r>
              <a:rPr lang="de-DE" sz="2000" dirty="0"/>
              <a:t>Wiederkehrende </a:t>
            </a:r>
            <a:br>
              <a:rPr lang="de-DE" sz="2000" dirty="0"/>
            </a:br>
            <a:r>
              <a:rPr lang="de-DE" sz="2000" dirty="0"/>
              <a:t>Texte in </a:t>
            </a:r>
            <a:r>
              <a:rPr lang="de-DE" sz="2000" b="1" dirty="0"/>
              <a:t>Kopf- und Fußzeile</a:t>
            </a:r>
            <a:r>
              <a:rPr lang="de-DE" sz="2000" dirty="0"/>
              <a:t> entsprechend ändern.</a:t>
            </a:r>
          </a:p>
          <a:p>
            <a:pPr marL="342900" indent="-342900">
              <a:buFont typeface="+mj-lt"/>
              <a:buAutoNum type="alphaLcPeriod"/>
            </a:pPr>
            <a:r>
              <a:rPr lang="de-DE" sz="2000" dirty="0"/>
              <a:t>Unter </a:t>
            </a:r>
            <a:r>
              <a:rPr lang="de-DE" sz="2000" b="1" dirty="0"/>
              <a:t>Ansicht</a:t>
            </a:r>
            <a:r>
              <a:rPr lang="de-DE" sz="2000" dirty="0"/>
              <a:t> zu </a:t>
            </a:r>
            <a:r>
              <a:rPr lang="de-DE" sz="2000" b="1" dirty="0"/>
              <a:t>Normal</a:t>
            </a:r>
            <a:r>
              <a:rPr lang="de-DE" sz="2000" dirty="0"/>
              <a:t> zurückkehren.</a:t>
            </a:r>
            <a:endParaRPr lang="de-DE" dirty="0"/>
          </a:p>
          <a:p>
            <a:endParaRPr lang="de-DE" dirty="0"/>
          </a:p>
        </p:txBody>
      </p:sp>
      <p:pic>
        <p:nvPicPr>
          <p:cNvPr id="8" name="Grafik 7" descr="Folienmaster unter dem Reiter  Ansicht">
            <a:extLst>
              <a:ext uri="{FF2B5EF4-FFF2-40B4-BE49-F238E27FC236}">
                <a16:creationId xmlns:a16="http://schemas.microsoft.com/office/drawing/2014/main" id="{BC53B975-DC86-45CB-8911-BEA1C01AF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52" b="8064"/>
          <a:stretch/>
        </p:blipFill>
        <p:spPr>
          <a:xfrm>
            <a:off x="3923928" y="1909394"/>
            <a:ext cx="2139072" cy="871534"/>
          </a:xfrm>
          <a:prstGeom prst="rect">
            <a:avLst/>
          </a:prstGeom>
        </p:spPr>
      </p:pic>
      <p:pic>
        <p:nvPicPr>
          <p:cNvPr id="9" name="Grafik 8" descr="Folienmaster mit markierten Bereichen in Kopf und Fußzeile">
            <a:extLst>
              <a:ext uri="{FF2B5EF4-FFF2-40B4-BE49-F238E27FC236}">
                <a16:creationId xmlns:a16="http://schemas.microsoft.com/office/drawing/2014/main" id="{929EFBFF-E53C-40D5-BBE2-89AEF5DC1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05" t="22133"/>
          <a:stretch/>
        </p:blipFill>
        <p:spPr>
          <a:xfrm>
            <a:off x="3795571" y="2636912"/>
            <a:ext cx="4776029" cy="356167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39B39B-FBFC-412B-8B35-5EB4822C9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9061C8-1593-4705-9D65-4EF3E1F98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Digitalisierung und IT - Ingrid Lacher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347CDF-6DC3-4C83-B4B7-D42CD9F8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7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BAA64E3-F5A6-458F-8B24-CC6799725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94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46424-54B7-4AA0-BFAC-4B7BA4CD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3a. Schriftfarbe mit genügendem Kontrast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1BF5A-B4BB-4C89-9BB4-AA46E61B7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1"/>
            <a:ext cx="7421196" cy="22050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gewählten </a:t>
            </a:r>
            <a:r>
              <a:rPr lang="de-DE" b="1" dirty="0"/>
              <a:t>Schriftfarben</a:t>
            </a:r>
            <a:r>
              <a:rPr lang="de-DE" dirty="0"/>
              <a:t> müssen einen </a:t>
            </a:r>
            <a:r>
              <a:rPr lang="de-DE" b="1" dirty="0"/>
              <a:t>ausreichendem Kontrast </a:t>
            </a:r>
            <a:r>
              <a:rPr lang="de-DE" dirty="0"/>
              <a:t>zum weißen Hintergrund aufweisen. Dies kann mit Online Kontrastrechnern überprüft werden. </a:t>
            </a:r>
          </a:p>
          <a:p>
            <a:pPr marL="743381" lvl="1" indent="-285750">
              <a:buFont typeface="Arial" panose="020B0604020202020204" pitchFamily="34" charset="0"/>
              <a:buChar char="•"/>
            </a:pPr>
            <a:r>
              <a:rPr lang="de-DE" b="1" dirty="0">
                <a:hlinkClick r:id="rId2" tooltip="Externer Link"/>
              </a:rPr>
              <a:t>Kontrastrechner</a:t>
            </a:r>
            <a:r>
              <a:rPr lang="de-DE" dirty="0"/>
              <a:t> </a:t>
            </a:r>
            <a:r>
              <a:rPr lang="de-DE" dirty="0">
                <a:solidFill>
                  <a:srgbClr val="004C97"/>
                </a:solidFill>
                <a:sym typeface="Wingdings" panose="05000000000000000000" pitchFamily="2" charset="2"/>
              </a:rPr>
              <a:t>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</a:t>
            </a:r>
            <a:r>
              <a:rPr lang="de-DE" b="1" dirty="0"/>
              <a:t>blaue</a:t>
            </a:r>
            <a:r>
              <a:rPr lang="de-DE" dirty="0"/>
              <a:t> </a:t>
            </a:r>
            <a:r>
              <a:rPr lang="de-DE" dirty="0" err="1"/>
              <a:t>FernUni</a:t>
            </a:r>
            <a:r>
              <a:rPr lang="de-DE" dirty="0"/>
              <a:t>-Farbe Hex #004C97</a:t>
            </a:r>
            <a:r>
              <a:rPr lang="de-DE" b="1" dirty="0"/>
              <a:t> </a:t>
            </a:r>
            <a:r>
              <a:rPr lang="de-DE" dirty="0"/>
              <a:t>ist in Überschriften, Kopf und Fußzeile oder Aufzählungszeichen verwendet.</a:t>
            </a:r>
            <a:br>
              <a:rPr lang="de-DE" dirty="0"/>
            </a:br>
            <a:r>
              <a:rPr lang="de-DE" dirty="0"/>
              <a:t>Im eigentlichen Inhaltsbereich ist die Schriftfarbe </a:t>
            </a:r>
            <a:r>
              <a:rPr lang="de-DE" b="1" dirty="0"/>
              <a:t>schwarz.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9" name="Grafik 8" descr="Bildschirmfoto eines Kontrastrechners mit ausreichenden Kontrast des FernUni- Blautons">
            <a:extLst>
              <a:ext uri="{FF2B5EF4-FFF2-40B4-BE49-F238E27FC236}">
                <a16:creationId xmlns:a16="http://schemas.microsoft.com/office/drawing/2014/main" id="{9836F9E0-2296-43BF-B25E-574E24B06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72" b="32444"/>
          <a:stretch/>
        </p:blipFill>
        <p:spPr>
          <a:xfrm>
            <a:off x="1386578" y="4370348"/>
            <a:ext cx="5448198" cy="1794956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EF118-34F6-403E-9033-AAA2582D1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DD4923-F3B1-492D-9270-052CE80F1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Digitalisierung und IT - Ingrid Lacher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15E7F8-5F7A-4482-9880-E12F6982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8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33DAE-1571-4EF9-A5C6-FC07F0FAD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0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46424-54B7-4AA0-BFAC-4B7BA4CD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3b. Verwendete Schrifttype Frutiger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1BF5A-B4BB-4C89-9BB4-AA46E61B7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0"/>
            <a:ext cx="3571216" cy="3933287"/>
          </a:xfrm>
        </p:spPr>
        <p:txBody>
          <a:bodyPr/>
          <a:lstStyle/>
          <a:p>
            <a:r>
              <a:rPr lang="de-DE" dirty="0"/>
              <a:t>Die Schrifttype der Vorlage ist die „Hausschrift“ der </a:t>
            </a:r>
            <a:r>
              <a:rPr lang="de-DE" dirty="0" err="1"/>
              <a:t>FernUni</a:t>
            </a:r>
            <a:r>
              <a:rPr lang="de-DE" dirty="0"/>
              <a:t> </a:t>
            </a:r>
            <a:r>
              <a:rPr lang="de-DE" b="1" dirty="0"/>
              <a:t>Frutiger</a:t>
            </a:r>
          </a:p>
          <a:p>
            <a:r>
              <a:rPr lang="de-DE" dirty="0"/>
              <a:t>Unter </a:t>
            </a:r>
            <a:r>
              <a:rPr lang="de-DE" b="1" dirty="0"/>
              <a:t>Datei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b="1" dirty="0"/>
              <a:t> Optionen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b="1" dirty="0"/>
              <a:t>Speichern </a:t>
            </a:r>
            <a:r>
              <a:rPr lang="de-DE" dirty="0"/>
              <a:t>muss </a:t>
            </a:r>
            <a:r>
              <a:rPr lang="de-DE" b="1" dirty="0"/>
              <a:t>Schriftarten in Datei einbetten</a:t>
            </a:r>
            <a:r>
              <a:rPr lang="de-DE" dirty="0"/>
              <a:t> aktiviert sein, damit die Schriftart auf Computern ohne entsprechend installierte Schriftart hat dargestellt werden kann.</a:t>
            </a:r>
            <a:br>
              <a:rPr lang="de-DE" dirty="0"/>
            </a:br>
            <a:r>
              <a:rPr lang="de-DE" i="1" dirty="0"/>
              <a:t>Hinweis: Nicht auf allen Endgeräten kann Frutiger wiedergegeben werden. Dies kann zu Verschiebungen führen.</a:t>
            </a:r>
          </a:p>
          <a:p>
            <a:r>
              <a:rPr lang="de-DE" b="1" dirty="0"/>
              <a:t>PDF Dokumente</a:t>
            </a:r>
            <a:r>
              <a:rPr lang="de-DE" dirty="0"/>
              <a:t> binden alle Schrifttypen im Dokument ein, so dass keine Abweichungen entstehen. </a:t>
            </a:r>
          </a:p>
          <a:p>
            <a:endParaRPr lang="de-D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1" name="Schrifteneinbettung" descr="Aktivierung von &quot;Schriftarten in Datei einbetten&quot; mit erklärendem Text">
            <a:extLst>
              <a:ext uri="{FF2B5EF4-FFF2-40B4-BE49-F238E27FC236}">
                <a16:creationId xmlns:a16="http://schemas.microsoft.com/office/drawing/2014/main" id="{C116CE2F-997C-4D0B-A7A8-F149047E4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4"/>
          <a:stretch/>
        </p:blipFill>
        <p:spPr>
          <a:xfrm>
            <a:off x="4716016" y="2780928"/>
            <a:ext cx="3869565" cy="1956791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EF118-34F6-403E-9033-AAA2582D1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19.06.2023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DD4923-F3B1-492D-9270-052CE80F1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Digitalisierung und IT - Ingrid Lacher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15E7F8-5F7A-4482-9880-E12F6982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9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33DAE-1571-4EF9-A5C6-FC07F0FAD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61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ernUni">
  <a:themeElements>
    <a:clrScheme name="FernUniversität">
      <a:dk1>
        <a:sysClr val="windowText" lastClr="000000"/>
      </a:dk1>
      <a:lt1>
        <a:sysClr val="window" lastClr="FFFFFF"/>
      </a:lt1>
      <a:dk2>
        <a:srgbClr val="004C97"/>
      </a:dk2>
      <a:lt2>
        <a:srgbClr val="CCDBEA"/>
      </a:lt2>
      <a:accent1>
        <a:srgbClr val="004C97"/>
      </a:accent1>
      <a:accent2>
        <a:srgbClr val="336600"/>
      </a:accent2>
      <a:accent3>
        <a:srgbClr val="C84F0E"/>
      </a:accent3>
      <a:accent4>
        <a:srgbClr val="993333"/>
      </a:accent4>
      <a:accent5>
        <a:srgbClr val="006666"/>
      </a:accent5>
      <a:accent6>
        <a:srgbClr val="B1B3B3"/>
      </a:accent6>
      <a:hlink>
        <a:srgbClr val="004C97"/>
      </a:hlink>
      <a:folHlink>
        <a:srgbClr val="800080"/>
      </a:folHlink>
    </a:clrScheme>
    <a:fontScheme name="FernUni">
      <a:majorFont>
        <a:latin typeface="Frutiger LT Com 45 Light"/>
        <a:ea typeface=""/>
        <a:cs typeface=""/>
      </a:majorFont>
      <a:minorFont>
        <a:latin typeface="Frutiger LT Com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FernUni</Template>
  <TotalTime>0</TotalTime>
  <Words>1364</Words>
  <Application>Microsoft Office PowerPoint</Application>
  <PresentationFormat>Bildschirmpräsentation (4:3)</PresentationFormat>
  <Paragraphs>176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Frutiger LT Com 45 Light</vt:lpstr>
      <vt:lpstr>Arial</vt:lpstr>
      <vt:lpstr>Calibri</vt:lpstr>
      <vt:lpstr>Symbol</vt:lpstr>
      <vt:lpstr>Wingdings</vt:lpstr>
      <vt:lpstr>FernUni</vt:lpstr>
      <vt:lpstr>Maßnahmen für barrierefreie PDFs aus PowerPoint Dateien</vt:lpstr>
      <vt:lpstr>Inhalt</vt:lpstr>
      <vt:lpstr>Systemvoraussetzungen</vt:lpstr>
      <vt:lpstr>Wie fange ich an?</vt:lpstr>
      <vt:lpstr>Maßnahmen in PowerPoint</vt:lpstr>
      <vt:lpstr>1. Unter Datei Informationen geeigneten Titel vergeben</vt:lpstr>
      <vt:lpstr>2. Im Folienmaster wiederkehrenden Text anpassen</vt:lpstr>
      <vt:lpstr>3a. Schriftfarbe mit genügendem Kontrast</vt:lpstr>
      <vt:lpstr>3b. Verwendete Schrifttype Frutiger</vt:lpstr>
      <vt:lpstr>4. Alternativtexte in Abbildungen </vt:lpstr>
      <vt:lpstr>5. Textabstände über Absatzformatierung</vt:lpstr>
      <vt:lpstr>Ein aussagekräftiger Titel pro Folie</vt:lpstr>
      <vt:lpstr>Barrierefreiheit in PowerPoint überprüfen</vt:lpstr>
      <vt:lpstr>Was auf jeden Fall vermieden werden sollte!</vt:lpstr>
      <vt:lpstr>Speichern als PDF Datei</vt:lpstr>
      <vt:lpstr>Maßnahmen in Acrobat Pro</vt:lpstr>
      <vt:lpstr>1. Dokumenttitel - Ansicht beim Öffnen</vt:lpstr>
      <vt:lpstr>2. Den ersten Titel beim Tag von &lt;H2&gt; auf &lt;H1&gt; setzen</vt:lpstr>
      <vt:lpstr>3. Alle &lt;Sect&gt; Tags in &lt;Document&gt; umwandeln</vt:lpstr>
      <vt:lpstr>4. Tags &lt;Reference&gt; als &lt;Link&gt; umwandeln</vt:lpstr>
      <vt:lpstr>5. Bei den Link Tags Alternativtext vergeben</vt:lpstr>
      <vt:lpstr>6. Mit Werkzeug Preflight PDF/UA Eintrag setzen</vt:lpstr>
      <vt:lpstr>Überprüfung im PAC auf Fehlerfreiheit</vt:lpstr>
    </vt:vector>
  </TitlesOfParts>
  <Company>FernUniversität Hagen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Barrierefreie PDF aus PowerPoint Präsentationen</dc:title>
  <dc:creator>ingrid.lacher@fernuni-hagen.de</dc:creator>
  <cp:lastModifiedBy>Lacher, Ingrid</cp:lastModifiedBy>
  <cp:revision>256</cp:revision>
  <dcterms:created xsi:type="dcterms:W3CDTF">2017-05-29T05:49:40Z</dcterms:created>
  <dcterms:modified xsi:type="dcterms:W3CDTF">2023-06-19T05:42:08Z</dcterms:modified>
</cp:coreProperties>
</file>