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1"/>
  </p:sldMasterIdLst>
  <p:notesMasterIdLst>
    <p:notesMasterId r:id="rId15"/>
  </p:notesMasterIdLst>
  <p:sldIdLst>
    <p:sldId id="260" r:id="rId2"/>
    <p:sldId id="271" r:id="rId3"/>
    <p:sldId id="272" r:id="rId4"/>
    <p:sldId id="275" r:id="rId5"/>
    <p:sldId id="279" r:id="rId6"/>
    <p:sldId id="278" r:id="rId7"/>
    <p:sldId id="274" r:id="rId8"/>
    <p:sldId id="276" r:id="rId9"/>
    <p:sldId id="273" r:id="rId10"/>
    <p:sldId id="277" r:id="rId11"/>
    <p:sldId id="283" r:id="rId12"/>
    <p:sldId id="281" r:id="rId13"/>
    <p:sldId id="280" r:id="rId14"/>
  </p:sldIdLst>
  <p:sldSz cx="12192000" cy="6858000"/>
  <p:notesSz cx="6858000" cy="9144000"/>
  <p:embeddedFontLst>
    <p:embeddedFont>
      <p:font typeface="Frutiger LT Com 45 Light" panose="020B040303050402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7"/>
    <a:srgbClr val="0000FF"/>
    <a:srgbClr val="EA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BCAC-5F00-47F0-BBE7-4862A47AF8BE}" type="datetimeFigureOut">
              <a:rPr lang="de-DE" smtClean="0"/>
              <a:t>06.10.2025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ADF2-3AF6-4B39-998B-734B615086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85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FE785-C7E1-50E9-8494-2FD328DFD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1D88D33-7978-DEEF-D0FE-84023FF10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7AA23D-2F2D-EEFA-102F-004322A35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0EA2CC-8506-6E65-F6F8-D1D2D5CE5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36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44DCB-748A-5EBC-9710-E9BAF301F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530B06-4114-8D46-B6E3-BDE2817CA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86EE13-2EB5-AFD9-D3D1-5E7E90F28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19DCD5-C8D9-C064-4746-F29F3C224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52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C4E7-B592-B1DE-E570-B83F12885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65B06D3-4A2D-A200-875C-779C68D2F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7B467FF-3941-8AA5-74AB-23BA5E01D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C7C281-439E-9007-EDC2-A1DA021C8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69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38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766D1-DE16-77BF-87DF-0E1824C4C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4D0F83-2BDE-C78A-C8B2-59B7D706C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F0D3404-C25C-595B-0552-4CD03364A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6FA8E-5CD3-2EE8-5ADE-A93FF9DFB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45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96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U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33576" y="3600001"/>
            <a:ext cx="7995224" cy="1125144"/>
          </a:xfrm>
        </p:spPr>
        <p:txBody>
          <a:bodyPr/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31704" y="4770000"/>
            <a:ext cx="7997096" cy="108750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76000" y="6076800"/>
            <a:ext cx="4464049" cy="160512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576000" y="6254067"/>
            <a:ext cx="4464049" cy="3921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 marL="457631" indent="0">
              <a:buNone/>
              <a:defRPr/>
            </a:lvl2pPr>
            <a:lvl3pPr marL="914354" indent="0">
              <a:buNone/>
              <a:defRPr/>
            </a:lvl3pPr>
            <a:lvl4pPr marL="1371530" indent="0">
              <a:buNone/>
              <a:defRPr/>
            </a:lvl4pPr>
            <a:lvl5pPr marL="1828707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28798" cy="30530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000" y="1522800"/>
            <a:ext cx="2088000" cy="208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F40B622-7059-47AA-B5F4-3DA7BF9AD4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432" y="6116744"/>
            <a:ext cx="3100552" cy="5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U_Inhalt_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457631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2pPr>
            <a:lvl3pPr marL="914354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3pPr>
            <a:lvl4pPr marL="137153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4pPr>
            <a:lvl5pPr marL="1828707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32997" y="6426003"/>
            <a:ext cx="7890576" cy="24100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45452" y="759510"/>
            <a:ext cx="4561681" cy="216322"/>
          </a:xfrm>
        </p:spPr>
        <p:txBody>
          <a:bodyPr/>
          <a:lstStyle>
            <a:lvl1pPr marL="0" indent="0" algn="r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Der Rektor</a:t>
            </a:r>
          </a:p>
        </p:txBody>
      </p:sp>
    </p:spTree>
    <p:extLst>
      <p:ext uri="{BB962C8B-B14F-4D97-AF65-F5344CB8AC3E}">
        <p14:creationId xmlns:p14="http://schemas.microsoft.com/office/powerpoint/2010/main" val="39464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U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10800000" cy="3933287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29424" y="6426003"/>
            <a:ext cx="7890576" cy="24100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44691" y="759510"/>
            <a:ext cx="4561681" cy="216322"/>
          </a:xfrm>
        </p:spPr>
        <p:txBody>
          <a:bodyPr/>
          <a:lstStyle>
            <a:lvl1pPr marL="0" indent="0" algn="r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3785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1522800"/>
            <a:ext cx="10800000" cy="394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2088000"/>
            <a:ext cx="10800000" cy="3933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67541" y="6426003"/>
            <a:ext cx="1248139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E779D04-331B-4B08-BFF7-475F2F4F9928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9424" y="6426003"/>
            <a:ext cx="7890576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440" y="6426003"/>
            <a:ext cx="553693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242EEE4B-4F13-4B3B-896D-98344C2D1A3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 Verbindung 9"/>
          <p:cNvCxnSpPr>
            <a:cxnSpLocks/>
          </p:cNvCxnSpPr>
          <p:nvPr userDrawn="1"/>
        </p:nvCxnSpPr>
        <p:spPr>
          <a:xfrm>
            <a:off x="1946361" y="997834"/>
            <a:ext cx="95736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720000" y="6282000"/>
            <a:ext cx="1080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715567" y="6426003"/>
            <a:ext cx="431456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353" rtl="0" eaLnBrk="1" latinLnBrk="0" hangingPunct="1"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Folie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F98AAF-3F58-4BE1-8E23-1552E1CD15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567" y="522388"/>
            <a:ext cx="3168352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53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0022" indent="-250022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93143" indent="-235512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hromewebstore.google.com/detail/headingsmap/flbjommegcjonpdmenkdiocclhjacmbi" TargetMode="External"/><Relationship Id="rId3" Type="http://schemas.openxmlformats.org/officeDocument/2006/relationships/hyperlink" Target="Digitale%20Barrierefreiheit%20an%20der%20FernUni" TargetMode="External"/><Relationship Id="rId7" Type="http://schemas.openxmlformats.org/officeDocument/2006/relationships/hyperlink" Target="https://www.leserlich.info/werkzeuge/kontrastrechner/index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ernuni-hagen.de/arbeiten/arbeitsplatz/studienmaterial/studienmaterialerstellung.shtml" TargetMode="External"/><Relationship Id="rId5" Type="http://schemas.openxmlformats.org/officeDocument/2006/relationships/hyperlink" Target="https://open.fernuni-hagen.de/course/section.php?id=3861" TargetMode="External"/><Relationship Id="rId10" Type="http://schemas.openxmlformats.org/officeDocument/2006/relationships/hyperlink" Target="https://bitvtest.de/pruefschritt/bitv-20-web/bitv-20-web-9-1-1-1a-alternativtexte-fuer-bedienelemente" TargetMode="External"/><Relationship Id="rId4" Type="http://schemas.openxmlformats.org/officeDocument/2006/relationships/hyperlink" Target="https://www.fernuni-hagen.de/webguide/" TargetMode="External"/><Relationship Id="rId9" Type="http://schemas.openxmlformats.org/officeDocument/2006/relationships/hyperlink" Target="https://addons.mozilla.org/de/firefox/addon/headingsma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webstore.google.com/detail/headingsmap/flbjommegcjonpdmenkdiocclhjacmb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addons.mozilla.org/de/firefox/addon/headingsma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.pdf-accessibility.org/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serlich.info/kontrastrechn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Top 11 der digitalen Barrierefreiheit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Grundlagen der Barrierefreiheit in Kürze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ZLI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</a:t>
            </a:r>
          </a:p>
          <a:p>
            <a:r>
              <a:rPr lang="de-DE" dirty="0"/>
              <a:t>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16133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73816-315A-7BCF-6387-B0D6642C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9 – Jedes Bild benötigt einen Alternativtext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84570-25B9-FB28-F26A-C3F5704A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6609368" cy="4149312"/>
          </a:xfrm>
        </p:spPr>
        <p:txBody>
          <a:bodyPr/>
          <a:lstStyle/>
          <a:p>
            <a:r>
              <a:rPr lang="de-DE" dirty="0"/>
              <a:t>Bilder, Fotos, Diagramme benötigen einen </a:t>
            </a:r>
            <a:r>
              <a:rPr lang="de-DE" b="1" dirty="0"/>
              <a:t>Alternativtext</a:t>
            </a:r>
            <a:r>
              <a:rPr lang="de-DE" dirty="0"/>
              <a:t> bzw. eine </a:t>
            </a:r>
            <a:r>
              <a:rPr lang="de-DE" b="1" dirty="0"/>
              <a:t>Bildbeschreibung. </a:t>
            </a:r>
            <a:endParaRPr lang="de-DE" i="1" dirty="0"/>
          </a:p>
          <a:p>
            <a:r>
              <a:rPr lang="de-DE" dirty="0">
                <a:cs typeface="Courier New" panose="02070309020205020404" pitchFamily="49" charset="0"/>
              </a:rPr>
              <a:t>Der </a:t>
            </a:r>
            <a:r>
              <a:rPr lang="de-DE" b="1" dirty="0">
                <a:cs typeface="Courier New" panose="02070309020205020404" pitchFamily="49" charset="0"/>
              </a:rPr>
              <a:t>Alternativtext</a:t>
            </a:r>
            <a:r>
              <a:rPr lang="de-DE" dirty="0">
                <a:cs typeface="Courier New" panose="02070309020205020404" pitchFamily="49" charset="0"/>
              </a:rPr>
              <a:t> sollte </a:t>
            </a:r>
            <a:r>
              <a:rPr lang="de-DE" b="1" dirty="0"/>
              <a:t>kurz</a:t>
            </a:r>
            <a:r>
              <a:rPr lang="de-DE" dirty="0"/>
              <a:t> und </a:t>
            </a:r>
            <a:r>
              <a:rPr lang="de-DE" b="1" dirty="0"/>
              <a:t>aussagekräftig</a:t>
            </a:r>
            <a:r>
              <a:rPr lang="de-DE" dirty="0"/>
              <a:t>, </a:t>
            </a:r>
            <a:r>
              <a:rPr lang="de-DE" b="1" dirty="0"/>
              <a:t>kontext-bezogen</a:t>
            </a:r>
            <a:r>
              <a:rPr lang="de-DE" dirty="0"/>
              <a:t> und </a:t>
            </a:r>
            <a:r>
              <a:rPr lang="de-DE" b="1" dirty="0"/>
              <a:t>objektiv</a:t>
            </a:r>
            <a:r>
              <a:rPr lang="de-DE" dirty="0"/>
              <a:t> sein und den Zweck des Bildes vermitteln. 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cs typeface="Courier New" panose="02070309020205020404" pitchFamily="49" charset="0"/>
              </a:rPr>
              <a:t>Bei komplexen Grafiken, wo der Alternativtext nicht ausreicht, eine </a:t>
            </a:r>
            <a:r>
              <a:rPr lang="de-DE" b="1" dirty="0">
                <a:cs typeface="Courier New" panose="02070309020205020404" pitchFamily="49" charset="0"/>
              </a:rPr>
              <a:t>Bildbeschreibung nahe der Abbildung</a:t>
            </a:r>
            <a:r>
              <a:rPr lang="de-DE" dirty="0">
                <a:cs typeface="Courier New" panose="02070309020205020404" pitchFamily="49" charset="0"/>
              </a:rPr>
              <a:t> positionieren. </a:t>
            </a:r>
            <a:br>
              <a:rPr lang="de-DE" dirty="0">
                <a:cs typeface="Courier New" panose="02070309020205020404" pitchFamily="49" charset="0"/>
              </a:rPr>
            </a:br>
            <a:r>
              <a:rPr lang="de-DE" dirty="0">
                <a:cs typeface="Courier New" panose="02070309020205020404" pitchFamily="49" charset="0"/>
              </a:rPr>
              <a:t>Auch die Einbindung der </a:t>
            </a:r>
            <a:r>
              <a:rPr lang="de-DE" b="1" dirty="0"/>
              <a:t>&lt;</a:t>
            </a:r>
            <a:r>
              <a:rPr lang="de-DE" b="1" dirty="0" err="1"/>
              <a:t>figcaption</a:t>
            </a:r>
            <a:r>
              <a:rPr lang="de-DE" b="1" dirty="0"/>
              <a:t>&gt; </a:t>
            </a:r>
            <a:r>
              <a:rPr lang="de-DE" dirty="0"/>
              <a:t>stellt den</a:t>
            </a:r>
            <a:r>
              <a:rPr lang="de-DE" b="1" dirty="0"/>
              <a:t> </a:t>
            </a:r>
            <a:r>
              <a:rPr lang="de-DE" dirty="0"/>
              <a:t>Inhalt bereit.</a:t>
            </a:r>
            <a:endParaRPr lang="de-DE" dirty="0">
              <a:cs typeface="Courier New" panose="02070309020205020404" pitchFamily="49" charset="0"/>
            </a:endParaRPr>
          </a:p>
          <a:p>
            <a:r>
              <a:rPr lang="de-DE" b="1" dirty="0">
                <a:cs typeface="Courier New" panose="02070309020205020404" pitchFamily="49" charset="0"/>
              </a:rPr>
              <a:t>Dekorative Bilder,</a:t>
            </a:r>
            <a:r>
              <a:rPr lang="de-DE" dirty="0">
                <a:cs typeface="Courier New" panose="02070309020205020404" pitchFamily="49" charset="0"/>
              </a:rPr>
              <a:t> die keinen wichtigen Inhalt haben, </a:t>
            </a:r>
            <a:br>
              <a:rPr lang="de-DE" dirty="0">
                <a:cs typeface="Courier New" panose="02070309020205020404" pitchFamily="49" charset="0"/>
              </a:rPr>
            </a:br>
            <a:r>
              <a:rPr lang="de-DE" dirty="0">
                <a:cs typeface="Courier New" panose="02070309020205020404" pitchFamily="49" charset="0"/>
              </a:rPr>
              <a:t>wie z.B. Linien werden </a:t>
            </a:r>
            <a:r>
              <a:rPr lang="de-DE" b="1" dirty="0">
                <a:cs typeface="Courier New" panose="02070309020205020404" pitchFamily="49" charset="0"/>
              </a:rPr>
              <a:t>dekorativ</a:t>
            </a:r>
            <a:r>
              <a:rPr lang="de-DE" dirty="0">
                <a:cs typeface="Courier New" panose="02070309020205020404" pitchFamily="49" charset="0"/>
              </a:rPr>
              <a:t> gekennzeichnet.</a:t>
            </a:r>
          </a:p>
          <a:p>
            <a:r>
              <a:rPr lang="de-DE" dirty="0">
                <a:cs typeface="Courier New" panose="02070309020205020404" pitchFamily="49" charset="0"/>
              </a:rPr>
              <a:t>Bei </a:t>
            </a:r>
            <a:r>
              <a:rPr lang="de-DE" b="1" dirty="0">
                <a:cs typeface="Courier New" panose="02070309020205020404" pitchFamily="49" charset="0"/>
              </a:rPr>
              <a:t>Bildern,</a:t>
            </a:r>
            <a:r>
              <a:rPr lang="de-DE" dirty="0">
                <a:cs typeface="Courier New" panose="02070309020205020404" pitchFamily="49" charset="0"/>
              </a:rPr>
              <a:t> von denen eine </a:t>
            </a:r>
            <a:r>
              <a:rPr lang="de-DE" b="1" dirty="0">
                <a:cs typeface="Courier New" panose="02070309020205020404" pitchFamily="49" charset="0"/>
              </a:rPr>
              <a:t>Funktion</a:t>
            </a:r>
            <a:r>
              <a:rPr lang="de-DE" dirty="0">
                <a:cs typeface="Courier New" panose="02070309020205020404" pitchFamily="49" charset="0"/>
              </a:rPr>
              <a:t> ausgeht, wie eine Hinterlegung eines Links, muss die Funktion </a:t>
            </a:r>
            <a:r>
              <a:rPr lang="de-DE" b="1" dirty="0">
                <a:cs typeface="Courier New" panose="02070309020205020404" pitchFamily="49" charset="0"/>
              </a:rPr>
              <a:t>beschrieben werden</a:t>
            </a:r>
            <a:r>
              <a:rPr lang="de-DE" dirty="0">
                <a:cs typeface="Courier New" panose="02070309020205020404" pitchFamily="49" charset="0"/>
              </a:rPr>
              <a:t>. </a:t>
            </a:r>
          </a:p>
          <a:p>
            <a:r>
              <a:rPr lang="de-DE" b="1" dirty="0">
                <a:cs typeface="Courier New" panose="02070309020205020404" pitchFamily="49" charset="0"/>
              </a:rPr>
              <a:t>Bilder</a:t>
            </a:r>
            <a:r>
              <a:rPr lang="de-DE" dirty="0">
                <a:cs typeface="Courier New" panose="02070309020205020404" pitchFamily="49" charset="0"/>
              </a:rPr>
              <a:t> und </a:t>
            </a:r>
            <a:r>
              <a:rPr lang="de-DE" b="1" dirty="0">
                <a:cs typeface="Courier New" panose="02070309020205020404" pitchFamily="49" charset="0"/>
              </a:rPr>
              <a:t>Animationen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b="1" dirty="0">
                <a:cs typeface="Courier New" panose="02070309020205020404" pitchFamily="49" charset="0"/>
              </a:rPr>
              <a:t>in Videos</a:t>
            </a:r>
            <a:r>
              <a:rPr lang="de-DE" dirty="0">
                <a:cs typeface="Courier New" panose="02070309020205020404" pitchFamily="49" charset="0"/>
              </a:rPr>
              <a:t> müssen ebenfalls beschrieben werden.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48E034-A729-E305-622C-F2B955F1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B33956-5592-0A09-7D3F-66516476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F3FEAF-969E-F60B-9A78-650201898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10</a:t>
            </a:fld>
            <a:endParaRPr lang="de-DE" dirty="0"/>
          </a:p>
        </p:txBody>
      </p:sp>
      <p:pic>
        <p:nvPicPr>
          <p:cNvPr id="9" name="Grafik 8" descr="alt=&quot;Ansicht des Fernuni Campus mit bunten Fahnen der Fakultäten&quot;">
            <a:extLst>
              <a:ext uri="{FF2B5EF4-FFF2-40B4-BE49-F238E27FC236}">
                <a16:creationId xmlns:a16="http://schemas.microsoft.com/office/drawing/2014/main" id="{59B98DCD-AE23-D324-2FAC-FA307847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824" y="1916832"/>
            <a:ext cx="3135720" cy="18820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D52448F-E66D-10EF-D2AD-1C1E50E45590}"/>
              </a:ext>
            </a:extLst>
          </p:cNvPr>
          <p:cNvSpPr txBox="1"/>
          <p:nvPr/>
        </p:nvSpPr>
        <p:spPr>
          <a:xfrm>
            <a:off x="7824192" y="37988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alt="Ansicht des Fernuni Campus mit bunten Fahnen der Fakultäten“</a:t>
            </a:r>
            <a:endParaRPr lang="de-DE" dirty="0"/>
          </a:p>
        </p:txBody>
      </p:sp>
      <p:pic>
        <p:nvPicPr>
          <p:cNvPr id="15" name="Grafik 14" descr="Haken vor dem Satz Als dekorativ markieren">
            <a:extLst>
              <a:ext uri="{FF2B5EF4-FFF2-40B4-BE49-F238E27FC236}">
                <a16:creationId xmlns:a16="http://schemas.microsoft.com/office/drawing/2014/main" id="{80F3CE60-6278-F73A-71E7-50B64F728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35" b="23865"/>
          <a:stretch/>
        </p:blipFill>
        <p:spPr>
          <a:xfrm>
            <a:off x="7856824" y="4405944"/>
            <a:ext cx="3091708" cy="505916"/>
          </a:xfrm>
          <a:prstGeom prst="rect">
            <a:avLst/>
          </a:prstGeom>
        </p:spPr>
      </p:pic>
      <p:pic>
        <p:nvPicPr>
          <p:cNvPr id="14" name="Grafik 13" descr="Drucken">
            <a:extLst>
              <a:ext uri="{FF2B5EF4-FFF2-40B4-BE49-F238E27FC236}">
                <a16:creationId xmlns:a16="http://schemas.microsoft.com/office/drawing/2014/main" id="{51764577-C34A-AD51-C228-9DDB6C669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832" y="5192911"/>
            <a:ext cx="664158" cy="6290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652850C-950E-90C0-D532-764B1EA2E33C}"/>
              </a:ext>
            </a:extLst>
          </p:cNvPr>
          <p:cNvSpPr txBox="1"/>
          <p:nvPr/>
        </p:nvSpPr>
        <p:spPr>
          <a:xfrm>
            <a:off x="8592990" y="5403953"/>
            <a:ext cx="1406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alt="Drucken"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9341B5C-D75B-5923-EFF6-4D109DBD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5313" y="758825"/>
            <a:ext cx="4560887" cy="217488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27544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66856-E5F4-6412-46B5-0BFC426C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10 - Funktionen nicht nur über Farbe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4EDE1-551E-7A01-BBE9-35CE1CFB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Informationen nicht nur über Farbe transportieren, sondern auch über Form, z.B. einen </a:t>
            </a:r>
            <a:r>
              <a:rPr lang="de-DE" b="1" u="sng" dirty="0">
                <a:solidFill>
                  <a:srgbClr val="0000FF"/>
                </a:solidFill>
              </a:rPr>
              <a:t>Link</a:t>
            </a:r>
            <a:r>
              <a:rPr lang="de-DE" dirty="0"/>
              <a:t> mit einer Unterstreichung im Fließtext. Eine Unterstreichung nur bei Mouseover reicht nicht aus! </a:t>
            </a:r>
          </a:p>
          <a:p>
            <a:r>
              <a:rPr lang="de-DE" dirty="0"/>
              <a:t>Farbblindheit mitdenken und Webseite in Schwarzweiß denken!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FCA54F-35DE-FD98-1890-4D54E465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47497B-70E0-EB80-8302-695EFFCCD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Ingrid Lacher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3B9AC5-745C-86A6-89F6-7C7E67837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11</a:t>
            </a:fld>
            <a:endParaRPr lang="de-DE" dirty="0"/>
          </a:p>
        </p:txBody>
      </p:sp>
      <p:grpSp>
        <p:nvGrpSpPr>
          <p:cNvPr id="8" name="Gruppieren 7" descr="Zustand OK und Störung mit grün und roten Punkt umgesetzt und daneben mit lachendem und traurigem Gesicht. &#10;Darunter alles in grau nochmal dargestellt.">
            <a:extLst>
              <a:ext uri="{FF2B5EF4-FFF2-40B4-BE49-F238E27FC236}">
                <a16:creationId xmlns:a16="http://schemas.microsoft.com/office/drawing/2014/main" id="{E3DC70B0-6055-EF5E-02A9-CE20ECEB8E28}"/>
              </a:ext>
            </a:extLst>
          </p:cNvPr>
          <p:cNvGrpSpPr/>
          <p:nvPr/>
        </p:nvGrpSpPr>
        <p:grpSpPr>
          <a:xfrm>
            <a:off x="1103305" y="3531473"/>
            <a:ext cx="8392509" cy="2199957"/>
            <a:chOff x="1136637" y="3601652"/>
            <a:chExt cx="8392509" cy="2199957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FC5647D-DAF7-B104-866D-4E43BB99C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36637" y="4163870"/>
              <a:ext cx="3727812" cy="662135"/>
            </a:xfrm>
            <a:prstGeom prst="rect">
              <a:avLst/>
            </a:prstGeom>
            <a:solidFill>
              <a:schemeClr val="bg2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E506C5D-0C90-8861-E538-B7DBDD0C1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36637" y="5005555"/>
              <a:ext cx="3727812" cy="728370"/>
            </a:xfrm>
            <a:prstGeom prst="rect">
              <a:avLst/>
            </a:prstGeom>
            <a:solidFill>
              <a:schemeClr val="bg2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38D1751-D5DF-EA23-C688-245233AE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71817" y="4165012"/>
              <a:ext cx="3980934" cy="660993"/>
            </a:xfrm>
            <a:prstGeom prst="rect">
              <a:avLst/>
            </a:prstGeom>
            <a:solidFill>
              <a:schemeClr val="bg2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Verbindungsstelle 4">
              <a:extLst>
                <a:ext uri="{FF2B5EF4-FFF2-40B4-BE49-F238E27FC236}">
                  <a16:creationId xmlns:a16="http://schemas.microsoft.com/office/drawing/2014/main" id="{04A8ED2E-A5B3-EBC9-8276-3A126B087F44}"/>
                </a:ext>
              </a:extLst>
            </p:cNvPr>
            <p:cNvSpPr/>
            <p:nvPr/>
          </p:nvSpPr>
          <p:spPr>
            <a:xfrm>
              <a:off x="1644005" y="4245206"/>
              <a:ext cx="523220" cy="523220"/>
            </a:xfrm>
            <a:prstGeom prst="flowChartConnector">
              <a:avLst/>
            </a:prstGeom>
            <a:solidFill>
              <a:srgbClr val="087B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87B38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F98A8C4-B132-3E68-C38E-EED756D3FDC7}"/>
                </a:ext>
              </a:extLst>
            </p:cNvPr>
            <p:cNvSpPr txBox="1"/>
            <p:nvPr/>
          </p:nvSpPr>
          <p:spPr>
            <a:xfrm>
              <a:off x="1619007" y="3635340"/>
              <a:ext cx="703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OK</a:t>
              </a:r>
              <a:endParaRPr lang="de-DE" sz="2800" dirty="0"/>
            </a:p>
          </p:txBody>
        </p:sp>
        <p:sp>
          <p:nvSpPr>
            <p:cNvPr id="14" name="Verbindungsstelle 5">
              <a:extLst>
                <a:ext uri="{FF2B5EF4-FFF2-40B4-BE49-F238E27FC236}">
                  <a16:creationId xmlns:a16="http://schemas.microsoft.com/office/drawing/2014/main" id="{49AD70BC-070D-415A-EB29-07DA5F726498}"/>
                </a:ext>
              </a:extLst>
            </p:cNvPr>
            <p:cNvSpPr/>
            <p:nvPr/>
          </p:nvSpPr>
          <p:spPr>
            <a:xfrm>
              <a:off x="3746188" y="4245206"/>
              <a:ext cx="523220" cy="523220"/>
            </a:xfrm>
            <a:prstGeom prst="flowChartConnector">
              <a:avLst/>
            </a:prstGeom>
            <a:solidFill>
              <a:srgbClr val="DC23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DC2209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00DDF94-3F48-3B49-C062-3D93EFE00BAA}"/>
                </a:ext>
              </a:extLst>
            </p:cNvPr>
            <p:cNvSpPr txBox="1"/>
            <p:nvPr/>
          </p:nvSpPr>
          <p:spPr>
            <a:xfrm>
              <a:off x="3343274" y="3601652"/>
              <a:ext cx="1743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Störung</a:t>
              </a:r>
              <a:endParaRPr lang="de-DE" sz="2800" dirty="0"/>
            </a:p>
          </p:txBody>
        </p:sp>
        <p:sp>
          <p:nvSpPr>
            <p:cNvPr id="16" name="Verbindungsstelle 12" descr="Grauer Kreis">
              <a:extLst>
                <a:ext uri="{FF2B5EF4-FFF2-40B4-BE49-F238E27FC236}">
                  <a16:creationId xmlns:a16="http://schemas.microsoft.com/office/drawing/2014/main" id="{0B3E2654-EB61-A71C-C990-423E3B5B1CDB}"/>
                </a:ext>
              </a:extLst>
            </p:cNvPr>
            <p:cNvSpPr/>
            <p:nvPr/>
          </p:nvSpPr>
          <p:spPr>
            <a:xfrm>
              <a:off x="1637307" y="5079911"/>
              <a:ext cx="523220" cy="523220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Verbindungsstelle 15" descr="Grauer Kreis">
              <a:extLst>
                <a:ext uri="{FF2B5EF4-FFF2-40B4-BE49-F238E27FC236}">
                  <a16:creationId xmlns:a16="http://schemas.microsoft.com/office/drawing/2014/main" id="{FD7F0115-C1C4-AE0E-E1CB-30B605A8CA94}"/>
                </a:ext>
              </a:extLst>
            </p:cNvPr>
            <p:cNvSpPr/>
            <p:nvPr/>
          </p:nvSpPr>
          <p:spPr>
            <a:xfrm>
              <a:off x="3746188" y="5079911"/>
              <a:ext cx="523220" cy="523220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D135A7-FC96-216C-D353-80A4C88C33AC}"/>
                </a:ext>
              </a:extLst>
            </p:cNvPr>
            <p:cNvSpPr txBox="1"/>
            <p:nvPr/>
          </p:nvSpPr>
          <p:spPr>
            <a:xfrm>
              <a:off x="8036849" y="4003931"/>
              <a:ext cx="808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>
                  <a:solidFill>
                    <a:srgbClr val="DC220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</a:t>
              </a:r>
              <a:endParaRPr lang="de-DE" sz="5400" dirty="0">
                <a:solidFill>
                  <a:srgbClr val="DC22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86295E6-ADFD-1CEE-4C9E-020700EB8E6E}"/>
                </a:ext>
              </a:extLst>
            </p:cNvPr>
            <p:cNvSpPr txBox="1"/>
            <p:nvPr/>
          </p:nvSpPr>
          <p:spPr>
            <a:xfrm>
              <a:off x="5810395" y="4017666"/>
              <a:ext cx="808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>
                  <a:solidFill>
                    <a:srgbClr val="087B38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</a:t>
              </a:r>
              <a:endParaRPr lang="de-DE" sz="5400" dirty="0">
                <a:solidFill>
                  <a:srgbClr val="087B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F363727-B833-BFC1-EA4F-2510AE41F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71817" y="5005555"/>
              <a:ext cx="3980934" cy="728370"/>
            </a:xfrm>
            <a:prstGeom prst="rect">
              <a:avLst/>
            </a:prstGeom>
            <a:solidFill>
              <a:schemeClr val="bg2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3EA1451-1801-A912-1369-CA8D759E4725}"/>
                </a:ext>
              </a:extLst>
            </p:cNvPr>
            <p:cNvSpPr txBox="1"/>
            <p:nvPr/>
          </p:nvSpPr>
          <p:spPr>
            <a:xfrm>
              <a:off x="8045815" y="4864544"/>
              <a:ext cx="808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</a:t>
              </a:r>
              <a:endParaRPr lang="de-DE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3D2E746-DCAA-B3DC-A3CF-5F90BC435089}"/>
                </a:ext>
              </a:extLst>
            </p:cNvPr>
            <p:cNvSpPr txBox="1"/>
            <p:nvPr/>
          </p:nvSpPr>
          <p:spPr>
            <a:xfrm>
              <a:off x="5819361" y="4878279"/>
              <a:ext cx="808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</a:t>
              </a:r>
              <a:endParaRPr lang="de-DE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4B5C5C0-C646-06CB-1F45-67EBFF1F91C1}"/>
                </a:ext>
              </a:extLst>
            </p:cNvPr>
            <p:cNvSpPr txBox="1"/>
            <p:nvPr/>
          </p:nvSpPr>
          <p:spPr>
            <a:xfrm>
              <a:off x="5886177" y="3628388"/>
              <a:ext cx="703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OK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4B57A24-E982-9D7F-59A8-4A4172BA26B9}"/>
                </a:ext>
              </a:extLst>
            </p:cNvPr>
            <p:cNvSpPr txBox="1"/>
            <p:nvPr/>
          </p:nvSpPr>
          <p:spPr>
            <a:xfrm>
              <a:off x="7785516" y="3625053"/>
              <a:ext cx="1743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Störung</a:t>
              </a:r>
              <a:endParaRPr lang="de-DE" sz="2800" dirty="0"/>
            </a:p>
          </p:txBody>
        </p:sp>
      </p:grp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8122D67E-F9F4-3588-181D-CFB85BAC1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5313" y="758825"/>
            <a:ext cx="4560887" cy="217488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31492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A04FB-FEB8-7D32-A84A-A00DE1DF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11 – Vergrößern bis 200%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D5D61A-A2B6-673F-2E48-253B9C00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5020349" cy="3933287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b="1" dirty="0"/>
              <a:t>verlustfreie Vergrößerung</a:t>
            </a:r>
            <a:r>
              <a:rPr lang="de-DE" dirty="0"/>
              <a:t> von </a:t>
            </a:r>
            <a:r>
              <a:rPr lang="de-DE" b="1" dirty="0"/>
              <a:t>Webseiten </a:t>
            </a:r>
            <a:r>
              <a:rPr lang="de-DE" dirty="0"/>
              <a:t>von Anwendungen muss </a:t>
            </a:r>
            <a:r>
              <a:rPr lang="de-DE" b="1" dirty="0"/>
              <a:t>bis 200% </a:t>
            </a:r>
            <a:r>
              <a:rPr lang="de-DE" dirty="0"/>
              <a:t>gewährleistet sein. </a:t>
            </a:r>
          </a:p>
          <a:p>
            <a:r>
              <a:rPr lang="de-DE" dirty="0"/>
              <a:t>Die Überprüfung der Vergrößerung kann mit der </a:t>
            </a:r>
            <a:r>
              <a:rPr lang="de-DE" b="1" dirty="0"/>
              <a:t>STRG+</a:t>
            </a:r>
            <a:r>
              <a:rPr lang="de-DE" dirty="0"/>
              <a:t> Tastenkombination erfolgen (kleiner </a:t>
            </a:r>
            <a:r>
              <a:rPr lang="de-DE" b="1" dirty="0"/>
              <a:t>STRG-</a:t>
            </a:r>
            <a:r>
              <a:rPr lang="de-DE" dirty="0"/>
              <a:t>)</a:t>
            </a:r>
          </a:p>
          <a:p>
            <a:r>
              <a:rPr lang="de-DE" b="1" dirty="0"/>
              <a:t>Anmerkung</a:t>
            </a:r>
            <a:r>
              <a:rPr lang="de-DE" dirty="0"/>
              <a:t>: </a:t>
            </a:r>
            <a:br>
              <a:rPr lang="de-DE" dirty="0"/>
            </a:br>
            <a:r>
              <a:rPr lang="de-DE" i="1" dirty="0"/>
              <a:t>Das CSS der </a:t>
            </a:r>
            <a:r>
              <a:rPr lang="de-DE" i="1" dirty="0" err="1"/>
              <a:t>FernUni</a:t>
            </a:r>
            <a:r>
              <a:rPr lang="de-DE" i="1" dirty="0"/>
              <a:t>-Webseiten haben dies in der Regel bei allen Modulen berücksichtigt.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D5DE5-9083-E3A4-F5AD-455117AA8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B9498-AC2E-AD4C-F9BC-E0EF69230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Ingrid Lacher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46836D-E3A5-B0A1-85B9-3A875E12E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12</a:t>
            </a:fld>
            <a:endParaRPr lang="de-DE" dirty="0"/>
          </a:p>
        </p:txBody>
      </p:sp>
      <p:grpSp>
        <p:nvGrpSpPr>
          <p:cNvPr id="16" name="Gruppieren 15" descr="Zwei Webseiten, mal mit 100% Größe und darunter 200%. 200%ist von der Darstellung andersumgesetzt, wie zum Beispiel einen Burgerbutton.">
            <a:extLst>
              <a:ext uri="{FF2B5EF4-FFF2-40B4-BE49-F238E27FC236}">
                <a16:creationId xmlns:a16="http://schemas.microsoft.com/office/drawing/2014/main" id="{F4C51D31-FE58-02D0-1DF0-979F52B41280}"/>
              </a:ext>
            </a:extLst>
          </p:cNvPr>
          <p:cNvGrpSpPr/>
          <p:nvPr/>
        </p:nvGrpSpPr>
        <p:grpSpPr>
          <a:xfrm>
            <a:off x="6020086" y="1212055"/>
            <a:ext cx="5677070" cy="4574622"/>
            <a:chOff x="6020086" y="1212055"/>
            <a:chExt cx="5677070" cy="4574622"/>
          </a:xfrm>
        </p:grpSpPr>
        <p:pic>
          <p:nvPicPr>
            <p:cNvPr id="15" name="Grafik 14" descr="Webseite 100%">
              <a:extLst>
                <a:ext uri="{FF2B5EF4-FFF2-40B4-BE49-F238E27FC236}">
                  <a16:creationId xmlns:a16="http://schemas.microsoft.com/office/drawing/2014/main" id="{CE256CD3-AF3D-72E7-A7D5-BD5CE8D92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0086" y="1212055"/>
              <a:ext cx="5020349" cy="284258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" name="Grafik 8" descr="Webseite 200%">
              <a:extLst>
                <a:ext uri="{FF2B5EF4-FFF2-40B4-BE49-F238E27FC236}">
                  <a16:creationId xmlns:a16="http://schemas.microsoft.com/office/drawing/2014/main" id="{9A3E0D50-2573-63CE-1BB2-FE887E58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4691" y="3397488"/>
              <a:ext cx="4752465" cy="23891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Grafik 10" descr="Anzeige in Browserleiste 200%">
              <a:extLst>
                <a:ext uri="{FF2B5EF4-FFF2-40B4-BE49-F238E27FC236}">
                  <a16:creationId xmlns:a16="http://schemas.microsoft.com/office/drawing/2014/main" id="{12178F66-0F72-815B-3DC7-301E4F04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3127" b="1"/>
            <a:stretch>
              <a:fillRect/>
            </a:stretch>
          </p:blipFill>
          <p:spPr>
            <a:xfrm>
              <a:off x="10732058" y="3253619"/>
              <a:ext cx="965098" cy="350761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</p:grp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4892D3AB-1195-875A-7AB7-B779D6F5A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5313" y="758825"/>
            <a:ext cx="4560887" cy="217488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14412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9E5B-A859-8F10-C04D-2CCEF2013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0B806-EF64-F10B-D0CB-BDD143A6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 Fragen und Unsicherheiten helfen folgende Webseiten</a:t>
            </a:r>
            <a:endParaRPr lang="de-DE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7F85F-ABA2-5FD1-C3C5-24CD9F9A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10632584" cy="3933287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b="1" dirty="0"/>
              <a:t>Links der </a:t>
            </a:r>
            <a:r>
              <a:rPr lang="de-DE" b="1" dirty="0" err="1"/>
              <a:t>FernUni</a:t>
            </a:r>
            <a:endParaRPr lang="de-DE" b="1" dirty="0"/>
          </a:p>
          <a:p>
            <a:pPr>
              <a:spcAft>
                <a:spcPts val="800"/>
              </a:spcAft>
            </a:pPr>
            <a:r>
              <a:rPr lang="de-DE" dirty="0">
                <a:hlinkClick r:id="rId3" action="ppaction://hlinkfile"/>
              </a:rPr>
              <a:t>Digitale Barrierefreiheit an der </a:t>
            </a:r>
            <a:r>
              <a:rPr lang="de-DE" dirty="0" err="1">
                <a:hlinkClick r:id="rId3" action="ppaction://hlinkfile"/>
              </a:rPr>
              <a:t>FernUni</a:t>
            </a:r>
            <a:endParaRPr lang="de-DE" dirty="0"/>
          </a:p>
          <a:p>
            <a:pPr>
              <a:spcAft>
                <a:spcPts val="800"/>
              </a:spcAft>
            </a:pPr>
            <a:r>
              <a:rPr lang="de-DE" dirty="0" err="1">
                <a:hlinkClick r:id="rId4"/>
              </a:rPr>
              <a:t>Webguide</a:t>
            </a:r>
            <a:r>
              <a:rPr lang="de-DE" dirty="0">
                <a:hlinkClick r:id="rId4"/>
              </a:rPr>
              <a:t> der </a:t>
            </a:r>
            <a:r>
              <a:rPr lang="de-DE" dirty="0" err="1">
                <a:hlinkClick r:id="rId4"/>
              </a:rPr>
              <a:t>FernUni</a:t>
            </a:r>
            <a:r>
              <a:rPr lang="de-DE" dirty="0"/>
              <a:t> </a:t>
            </a:r>
          </a:p>
          <a:p>
            <a:pPr>
              <a:spcAft>
                <a:spcPts val="800"/>
              </a:spcAft>
            </a:pPr>
            <a:r>
              <a:rPr lang="de-DE" dirty="0">
                <a:hlinkClick r:id="rId5"/>
              </a:rPr>
              <a:t>Moodle Kurs "Barrierefreiheit digitaler Ressourcen (OER)"</a:t>
            </a:r>
            <a:r>
              <a:rPr lang="de-DE" dirty="0"/>
              <a:t> (Moodle)</a:t>
            </a:r>
          </a:p>
          <a:p>
            <a:pPr>
              <a:spcAft>
                <a:spcPts val="800"/>
              </a:spcAft>
            </a:pPr>
            <a:r>
              <a:rPr lang="de-DE" dirty="0">
                <a:hlinkClick r:id="rId6"/>
              </a:rPr>
              <a:t>Services des Dezernats 5.1 zur barrierefreien Studienmaterialerstellung</a:t>
            </a:r>
            <a:r>
              <a:rPr lang="de-DE" dirty="0"/>
              <a:t> (Uni Intern)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e-DE" b="1" dirty="0"/>
              <a:t>Externe Links</a:t>
            </a:r>
          </a:p>
          <a:p>
            <a:pPr>
              <a:spcAft>
                <a:spcPts val="800"/>
              </a:spcAft>
            </a:pPr>
            <a:r>
              <a:rPr lang="de-DE" dirty="0">
                <a:hlinkClick r:id="rId7" tooltip="Externer Link"/>
              </a:rPr>
              <a:t>Kontrastrechner Leserlich.info</a:t>
            </a:r>
            <a:endParaRPr lang="de-DE" dirty="0"/>
          </a:p>
          <a:p>
            <a:pPr>
              <a:spcAft>
                <a:spcPts val="800"/>
              </a:spcAft>
            </a:pPr>
            <a:r>
              <a:rPr lang="de-DE" dirty="0" err="1">
                <a:hlinkClick r:id="rId8"/>
              </a:rPr>
              <a:t>Headingsmap</a:t>
            </a:r>
            <a:r>
              <a:rPr lang="de-DE" dirty="0">
                <a:hlinkClick r:id="rId8"/>
              </a:rPr>
              <a:t>  Chrome</a:t>
            </a:r>
            <a:r>
              <a:rPr lang="de-DE" dirty="0"/>
              <a:t>, </a:t>
            </a:r>
            <a:r>
              <a:rPr lang="de-DE" dirty="0" err="1">
                <a:hlinkClick r:id="rId9"/>
              </a:rPr>
              <a:t>Headingsmap</a:t>
            </a:r>
            <a:r>
              <a:rPr lang="de-DE" dirty="0">
                <a:hlinkClick r:id="rId9"/>
              </a:rPr>
              <a:t> – Firefox</a:t>
            </a:r>
            <a:endParaRPr lang="de-DE" dirty="0"/>
          </a:p>
          <a:p>
            <a:pPr>
              <a:spcAft>
                <a:spcPts val="800"/>
              </a:spcAft>
            </a:pPr>
            <a:r>
              <a:rPr lang="de-DE" dirty="0">
                <a:hlinkClick r:id="rId10" tooltip="Externer Link"/>
              </a:rPr>
              <a:t>BITV-Test- Prüfbeispiel</a:t>
            </a:r>
            <a:r>
              <a:rPr lang="de-DE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endParaRPr lang="de-DE" sz="1800" dirty="0"/>
          </a:p>
          <a:p>
            <a:pPr marL="0" indent="0">
              <a:spcAft>
                <a:spcPts val="800"/>
              </a:spcAft>
              <a:buNone/>
            </a:pPr>
            <a:r>
              <a:rPr lang="de-DE" sz="2400" b="1" dirty="0"/>
              <a:t>Oder einfach austauschen und nachfragen!</a:t>
            </a:r>
            <a:endParaRPr lang="de-DE" sz="1800" b="1" dirty="0"/>
          </a:p>
          <a:p>
            <a:pPr>
              <a:spcAft>
                <a:spcPts val="800"/>
              </a:spcAft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61222E-A58A-1139-C6AF-01291D686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2D53E5-D44E-FCFC-68E0-D477CDD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3DFF72-266B-1F68-9DA9-DFFC38957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13</a:t>
            </a:fld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28638CB-EB7B-BF08-C4E0-6A06D298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5313" y="758825"/>
            <a:ext cx="4560887" cy="217488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12996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1 - Jedes Dokument und jede Webseite benötigt einen passenden Titel (title)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5231984" cy="4221320"/>
          </a:xfrm>
        </p:spPr>
        <p:txBody>
          <a:bodyPr/>
          <a:lstStyle/>
          <a:p>
            <a:r>
              <a:rPr lang="de-DE" dirty="0"/>
              <a:t>Der Titel wird als erstes in der Sprachausgabe vorgelesen und gibt wichtige Informationen zum erwartbaren Inhalt. Im Webbrowser wird der Titel in der </a:t>
            </a:r>
            <a:r>
              <a:rPr lang="de-DE" dirty="0" err="1"/>
              <a:t>Tableiste</a:t>
            </a:r>
            <a:r>
              <a:rPr lang="de-DE" dirty="0"/>
              <a:t> im Browser angezeigt und ist eine Hilfe für die Orientierung.</a:t>
            </a:r>
          </a:p>
          <a:p>
            <a:r>
              <a:rPr lang="de-DE" dirty="0"/>
              <a:t>Im Imperia-Web der </a:t>
            </a:r>
            <a:r>
              <a:rPr lang="de-DE" dirty="0" err="1"/>
              <a:t>FernUni</a:t>
            </a:r>
            <a:r>
              <a:rPr lang="de-DE" dirty="0"/>
              <a:t> wird der Titel im CMS durch die zwingende Vergabe der Überschrift 1 </a:t>
            </a:r>
            <a:br>
              <a:rPr lang="de-DE" dirty="0"/>
            </a:br>
            <a:r>
              <a:rPr lang="de-DE" dirty="0"/>
              <a:t>automatisch zusätzlich als Titel vergeben und gesichert. </a:t>
            </a:r>
          </a:p>
          <a:p>
            <a:r>
              <a:rPr lang="de-DE" dirty="0"/>
              <a:t>Bei allen Dokumenten, wie bei </a:t>
            </a:r>
            <a:r>
              <a:rPr lang="de-DE" b="1" dirty="0"/>
              <a:t>DOCX, PPT, PDF</a:t>
            </a:r>
            <a:r>
              <a:rPr lang="de-DE" dirty="0"/>
              <a:t> muss der Titel in den Einstellungen der Datei in den </a:t>
            </a:r>
            <a:r>
              <a:rPr lang="de-DE" b="1" dirty="0"/>
              <a:t>Informationen</a:t>
            </a:r>
            <a:r>
              <a:rPr lang="de-DE" dirty="0"/>
              <a:t> oder Eigenschaften stehen. </a:t>
            </a:r>
          </a:p>
          <a:p>
            <a:r>
              <a:rPr lang="de-DE" sz="1600" dirty="0"/>
              <a:t>In </a:t>
            </a:r>
            <a:r>
              <a:rPr lang="de-DE" sz="1600" b="1" dirty="0"/>
              <a:t>Acrobat PRO</a:t>
            </a:r>
            <a:r>
              <a:rPr lang="de-DE" sz="1600" dirty="0"/>
              <a:t> in den</a:t>
            </a:r>
            <a:r>
              <a:rPr lang="de-DE" sz="1600" b="1" dirty="0"/>
              <a:t> Dokumenteigenschaften – Ansicht beim Öffnen „Dokumenttitel“ einblenden!</a:t>
            </a:r>
            <a:endParaRPr lang="de-DE" b="1" dirty="0"/>
          </a:p>
        </p:txBody>
      </p:sp>
      <p:sp>
        <p:nvSpPr>
          <p:cNvPr id="4" name="Datums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960096" y="759510"/>
            <a:ext cx="4561681" cy="216322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  <p:pic>
        <p:nvPicPr>
          <p:cNvPr id="10" name="Grafik 9" descr="Webseite">
            <a:extLst>
              <a:ext uri="{FF2B5EF4-FFF2-40B4-BE49-F238E27FC236}">
                <a16:creationId xmlns:a16="http://schemas.microsoft.com/office/drawing/2014/main" id="{98106191-0056-2998-9ED9-BA340CC5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37" r="20857"/>
          <a:stretch>
            <a:fillRect/>
          </a:stretch>
        </p:blipFill>
        <p:spPr>
          <a:xfrm>
            <a:off x="5951984" y="2088000"/>
            <a:ext cx="4014446" cy="21307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Grafik 12" descr="Vergrößerung eines Tabs mit Titel  in Webseite">
            <a:extLst>
              <a:ext uri="{FF2B5EF4-FFF2-40B4-BE49-F238E27FC236}">
                <a16:creationId xmlns:a16="http://schemas.microsoft.com/office/drawing/2014/main" id="{53E84848-8F96-6928-3857-ACAA748C2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84" r="22818" b="74090"/>
          <a:stretch>
            <a:fillRect/>
          </a:stretch>
        </p:blipFill>
        <p:spPr>
          <a:xfrm>
            <a:off x="8825672" y="2006863"/>
            <a:ext cx="2664296" cy="106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 descr="Eigenschaftenfenster von Word mit dem Eingabefeld  Titel">
            <a:extLst>
              <a:ext uri="{FF2B5EF4-FFF2-40B4-BE49-F238E27FC236}">
                <a16:creationId xmlns:a16="http://schemas.microsoft.com/office/drawing/2014/main" id="{85ACA13B-E5E3-C532-6300-44FA5BEF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3702993"/>
            <a:ext cx="3785478" cy="23954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0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67D0-39B1-8465-0E6F-AF753D825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A106B-34E1-90A8-9FB4-17835EF5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2 – „Echte“ Überschriften vergeben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4415C-EF83-4ABA-FD9D-610A2D7C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7104192" cy="433800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e-DE" b="1" dirty="0">
                <a:ea typeface="Calibri" panose="020F0502020204030204" pitchFamily="34" charset="0"/>
                <a:cs typeface="Calibri" panose="020F0502020204030204" pitchFamily="34" charset="0"/>
              </a:rPr>
              <a:t>Fette Schrift</a:t>
            </a:r>
            <a:r>
              <a:rPr lang="de-DE" sz="1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&lt;strong&gt;fett&lt;/strong&gt;</a:t>
            </a:r>
            <a:r>
              <a:rPr lang="de-DE" b="1" dirty="0">
                <a:ea typeface="Calibri" panose="020F0502020204030204" pitchFamily="34" charset="0"/>
                <a:cs typeface="Calibri" panose="020F0502020204030204" pitchFamily="34" charset="0"/>
              </a:rPr>
              <a:t> ist keine Überschrift!</a:t>
            </a:r>
            <a:endParaRPr lang="de-DE" b="1" dirty="0"/>
          </a:p>
          <a:p>
            <a:pPr>
              <a:spcAft>
                <a:spcPts val="800"/>
              </a:spcAft>
            </a:pPr>
            <a:r>
              <a:rPr lang="de-DE" b="1" dirty="0"/>
              <a:t>Überschriften</a:t>
            </a:r>
            <a:r>
              <a:rPr lang="de-DE" dirty="0"/>
              <a:t> müssen als solche formatiert - und in </a:t>
            </a:r>
            <a:r>
              <a:rPr lang="de-DE" b="1" dirty="0"/>
              <a:t>hierarchisch abfallender Reihenfolge</a:t>
            </a:r>
            <a:r>
              <a:rPr lang="de-DE" dirty="0"/>
              <a:t> vergeben werden. </a:t>
            </a:r>
            <a:br>
              <a:rPr lang="de-DE" dirty="0"/>
            </a:br>
            <a:r>
              <a:rPr lang="de-DE" dirty="0"/>
              <a:t>So kann beim Screenreader mit </a:t>
            </a:r>
            <a:r>
              <a:rPr lang="de-DE" b="1" dirty="0"/>
              <a:t>Tastatureingabe „H“</a:t>
            </a:r>
            <a:r>
              <a:rPr lang="de-DE" dirty="0"/>
              <a:t> von Überschrift zu Überschrift gesprungen und die entsprechende Ebene vorgelesen werden.</a:t>
            </a:r>
          </a:p>
          <a:p>
            <a:pPr>
              <a:spcAft>
                <a:spcPts val="800"/>
              </a:spcAft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&lt;h1&gt;Überschrift 1&lt;/h1&gt; </a:t>
            </a:r>
            <a:b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&lt;h2&gt;Überschrift 2&lt;/h2&gt; </a:t>
            </a:r>
            <a:b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&lt;h3&gt;Überschrift 3&lt;/h3&gt;</a:t>
            </a:r>
            <a:endParaRPr lang="de-D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de-DE" sz="1600" dirty="0">
                <a:cs typeface="Courier New" panose="02070309020205020404" pitchFamily="49" charset="0"/>
              </a:rPr>
              <a:t>Texte in Webseiten mit Überschriften inhaltlich sinnvoll strukturieren</a:t>
            </a:r>
            <a:r>
              <a:rPr lang="de-DE" sz="1600" dirty="0">
                <a:latin typeface="+mj-lt"/>
                <a:cs typeface="Courier New" panose="02070309020205020404" pitchFamily="49" charset="0"/>
              </a:rPr>
              <a:t>. </a:t>
            </a:r>
          </a:p>
          <a:p>
            <a:pPr lvl="1">
              <a:spcAft>
                <a:spcPts val="800"/>
              </a:spcAft>
            </a:pPr>
            <a:r>
              <a:rPr lang="de-D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H5 </a:t>
            </a:r>
            <a:r>
              <a:rPr lang="de-D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als einleitende</a:t>
            </a:r>
            <a:r>
              <a:rPr lang="de-D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Überschrift</a:t>
            </a:r>
            <a:r>
              <a:rPr lang="de-D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vor </a:t>
            </a:r>
            <a:r>
              <a:rPr lang="de-D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H2</a:t>
            </a:r>
            <a:r>
              <a:rPr lang="de-D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zu setzen wäre falsch.</a:t>
            </a:r>
          </a:p>
          <a:p>
            <a:pPr lvl="1">
              <a:spcAft>
                <a:spcPts val="800"/>
              </a:spcAft>
            </a:pPr>
            <a:r>
              <a:rPr lang="de-D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H5</a:t>
            </a:r>
            <a:r>
              <a:rPr lang="de-D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als </a:t>
            </a:r>
            <a:r>
              <a:rPr lang="de-D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letzte Überschrift</a:t>
            </a:r>
            <a:r>
              <a:rPr lang="de-D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des vorherigen Kapitels wäre richtig.</a:t>
            </a:r>
            <a:endParaRPr lang="de-DE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de-DE" b="1" dirty="0">
                <a:latin typeface="+mj-lt"/>
              </a:rPr>
              <a:t>Im Web</a:t>
            </a:r>
            <a:r>
              <a:rPr lang="de-DE" dirty="0">
                <a:latin typeface="+mj-lt"/>
              </a:rPr>
              <a:t> gibt es </a:t>
            </a:r>
            <a:r>
              <a:rPr lang="de-DE" b="1" dirty="0">
                <a:latin typeface="+mj-lt"/>
              </a:rPr>
              <a:t>nur eine H1</a:t>
            </a:r>
            <a:r>
              <a:rPr lang="de-DE" dirty="0">
                <a:latin typeface="+mj-lt"/>
              </a:rPr>
              <a:t>, was zugleich der Titel ist!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i="1" dirty="0">
                <a:latin typeface="+mj-lt"/>
              </a:rPr>
              <a:t>Kontrolle für Web: </a:t>
            </a:r>
            <a:r>
              <a:rPr lang="de-DE" sz="1800" i="1" dirty="0" err="1">
                <a:hlinkClick r:id="rId3"/>
              </a:rPr>
              <a:t>Headingsmap</a:t>
            </a:r>
            <a:r>
              <a:rPr lang="de-DE" sz="1800" i="1" dirty="0">
                <a:hlinkClick r:id="rId3"/>
              </a:rPr>
              <a:t>  Chrome</a:t>
            </a:r>
            <a:r>
              <a:rPr lang="de-DE" sz="1800" i="1" dirty="0"/>
              <a:t>, </a:t>
            </a:r>
            <a:r>
              <a:rPr lang="de-DE" sz="1800" i="1" dirty="0" err="1">
                <a:hlinkClick r:id="rId4"/>
              </a:rPr>
              <a:t>Headingsmap</a:t>
            </a:r>
            <a:r>
              <a:rPr lang="de-DE" sz="1800" i="1" dirty="0">
                <a:hlinkClick r:id="rId4"/>
              </a:rPr>
              <a:t> – Firefox</a:t>
            </a:r>
            <a:endParaRPr lang="de-DE" i="1" dirty="0">
              <a:latin typeface="+mj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13A7B6-400A-2DFB-2E0C-FF2F1EF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D82BAF-7FF8-1BFE-DA1E-1E54BA7F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3CB2-42F4-E030-6793-5FD8136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7CC1DE-B4F3-FC17-F3D8-83D89E44E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ZLI – barrierefreie Medien</a:t>
            </a:r>
          </a:p>
        </p:txBody>
      </p:sp>
      <p:pic>
        <p:nvPicPr>
          <p:cNvPr id="14" name="Grafik 13" descr="Screenshot von Headingsmap mit hierarchisch angeordneten Überschriften und einem Fehler , der rot markiert ist.">
            <a:extLst>
              <a:ext uri="{FF2B5EF4-FFF2-40B4-BE49-F238E27FC236}">
                <a16:creationId xmlns:a16="http://schemas.microsoft.com/office/drawing/2014/main" id="{18CEB94C-451B-B8D1-9216-5B5936D4F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1639987"/>
            <a:ext cx="3347816" cy="44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3507-B13F-5E95-1F65-F3941E9D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F10FC-070F-A119-FE19-F063D81D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3 – Was drauf steht ist auch drin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021855-CB35-74D1-4A75-AEA62776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10800000" cy="3933287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e-DE" sz="1800" b="1" dirty="0"/>
              <a:t>Inhaltstragende Überschriftentexte vergeben, die Hinweise auf das Erwartbare geben.</a:t>
            </a:r>
          </a:p>
          <a:p>
            <a:pPr>
              <a:spcAft>
                <a:spcPts val="800"/>
              </a:spcAft>
            </a:pPr>
            <a:r>
              <a:rPr lang="de-DE" sz="2400" b="1" dirty="0"/>
              <a:t>Herzlich willkommen</a:t>
            </a:r>
            <a:r>
              <a:rPr lang="de-DE" sz="3200" b="1" dirty="0"/>
              <a:t> </a:t>
            </a:r>
            <a:r>
              <a:rPr lang="de-DE" sz="1800" dirty="0"/>
              <a:t>ist keine inhaltstragende Überschrift!</a:t>
            </a:r>
          </a:p>
          <a:p>
            <a:pPr>
              <a:spcAft>
                <a:spcPts val="800"/>
              </a:spcAft>
            </a:pPr>
            <a:r>
              <a:rPr lang="de-DE" sz="1800" b="1" dirty="0">
                <a:latin typeface="+mj-lt"/>
              </a:rPr>
              <a:t>Überschriften k</a:t>
            </a:r>
            <a:r>
              <a:rPr lang="de-DE" sz="1800" b="1" dirty="0"/>
              <a:t>ündigen den Inhalt</a:t>
            </a:r>
            <a:r>
              <a:rPr lang="de-DE" sz="1800" dirty="0"/>
              <a:t> einer Seite oder </a:t>
            </a:r>
            <a:r>
              <a:rPr lang="de-DE" sz="1800" b="1" dirty="0"/>
              <a:t>eines Abschnitt</a:t>
            </a:r>
            <a:r>
              <a:rPr lang="de-DE" sz="1800" dirty="0"/>
              <a:t>s an.</a:t>
            </a:r>
            <a:r>
              <a:rPr lang="de-DE" sz="1800" b="1" dirty="0">
                <a:latin typeface="+mj-lt"/>
              </a:rPr>
              <a:t> </a:t>
            </a:r>
            <a:endParaRPr lang="de-DE" sz="1800" dirty="0">
              <a:latin typeface="+mj-lt"/>
            </a:endParaRPr>
          </a:p>
          <a:p>
            <a:pPr>
              <a:spcAft>
                <a:spcPts val="800"/>
              </a:spcAft>
            </a:pPr>
            <a:r>
              <a:rPr lang="de-DE" sz="1800" b="1" dirty="0"/>
              <a:t>Für</a:t>
            </a:r>
            <a:r>
              <a:rPr lang="de-DE" sz="1800" dirty="0"/>
              <a:t> </a:t>
            </a:r>
            <a:r>
              <a:rPr lang="de-DE" sz="1800" b="1" dirty="0"/>
              <a:t>Suchmaschinen</a:t>
            </a:r>
            <a:r>
              <a:rPr lang="de-DE" sz="1800" dirty="0"/>
              <a:t> sind inhaltstragende Überschriften </a:t>
            </a:r>
            <a:r>
              <a:rPr lang="de-DE" sz="1800" b="1" dirty="0"/>
              <a:t>relevant</a:t>
            </a:r>
            <a:r>
              <a:rPr lang="de-DE" sz="1800" dirty="0"/>
              <a:t>!</a:t>
            </a:r>
            <a:endParaRPr lang="de-DE" sz="1800" dirty="0">
              <a:latin typeface="+mj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91041E-AE86-28F5-90FB-9DED913F6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AE4F37-78F0-2C08-7E15-349E44164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DF208-DB8A-1DBB-900B-EF699297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D269BD5-FBB5-F566-5794-BFA121D883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ZLI – barrierefreie Medien</a:t>
            </a:r>
          </a:p>
        </p:txBody>
      </p:sp>
      <p:pic>
        <p:nvPicPr>
          <p:cNvPr id="12" name="Grafik 11" descr="Oberer Teil der Webseite mit der H1 Überschrift Digitale Barrierefreiheit an der FernUni ">
            <a:extLst>
              <a:ext uri="{FF2B5EF4-FFF2-40B4-BE49-F238E27FC236}">
                <a16:creationId xmlns:a16="http://schemas.microsoft.com/office/drawing/2014/main" id="{F0B75643-902B-4C30-D4D2-2266210B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81"/>
          <a:stretch>
            <a:fillRect/>
          </a:stretch>
        </p:blipFill>
        <p:spPr>
          <a:xfrm>
            <a:off x="845715" y="4170500"/>
            <a:ext cx="7050485" cy="1927990"/>
          </a:xfrm>
          <a:prstGeom prst="rect">
            <a:avLst/>
          </a:prstGeom>
        </p:spPr>
      </p:pic>
      <p:sp>
        <p:nvSpPr>
          <p:cNvPr id="13" name="Richtungspfeil 5">
            <a:extLst>
              <a:ext uri="{FF2B5EF4-FFF2-40B4-BE49-F238E27FC236}">
                <a16:creationId xmlns:a16="http://schemas.microsoft.com/office/drawing/2014/main" id="{3346B324-16D6-7F5F-8583-708B8D55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176119" y="5517232"/>
            <a:ext cx="1061738" cy="518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20175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2EBB7-7B63-3E61-BE63-4177FB59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4 – Kein finden Sie </a:t>
            </a:r>
            <a:r>
              <a:rPr lang="de-DE" u="sng" dirty="0"/>
              <a:t>hier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967BB5-F914-6A25-D830-3ADB6C17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088000"/>
            <a:ext cx="5817996" cy="39332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dirty="0"/>
              <a:t>„… finden Sie </a:t>
            </a:r>
            <a:r>
              <a:rPr lang="de-DE" b="1" u="sng" dirty="0">
                <a:solidFill>
                  <a:srgbClr val="0432FF"/>
                </a:solidFill>
              </a:rPr>
              <a:t>hier</a:t>
            </a:r>
            <a:r>
              <a:rPr lang="de-DE" dirty="0"/>
              <a:t>“  ist</a:t>
            </a:r>
            <a:r>
              <a:rPr lang="de-DE" b="1" dirty="0"/>
              <a:t> </a:t>
            </a:r>
            <a:r>
              <a:rPr lang="de-DE" dirty="0"/>
              <a:t>als </a:t>
            </a:r>
            <a:r>
              <a:rPr lang="de-DE" dirty="0" err="1"/>
              <a:t>Linkziel</a:t>
            </a:r>
            <a:r>
              <a:rPr lang="de-DE" dirty="0"/>
              <a:t> ungeeignet!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b="1" u="sng" dirty="0">
                <a:solidFill>
                  <a:srgbClr val="0432FF"/>
                </a:solidFill>
              </a:rPr>
              <a:t>Hier</a:t>
            </a:r>
            <a:r>
              <a:rPr lang="de-DE" dirty="0"/>
              <a:t> hat keinerlei Aussagekraft zu dem erwartbaren Link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dirty="0"/>
              <a:t>Stattdessen direkt das Ziel des Links beschreiben </a:t>
            </a:r>
            <a:br>
              <a:rPr lang="de-DE" dirty="0"/>
            </a:br>
            <a:r>
              <a:rPr lang="de-DE" dirty="0"/>
              <a:t>z. B. </a:t>
            </a:r>
            <a:r>
              <a:rPr lang="de-DE" b="1" u="sng" dirty="0">
                <a:solidFill>
                  <a:srgbClr val="0432FF"/>
                </a:solidFill>
              </a:rPr>
              <a:t>Anreise zum Campus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dirty="0"/>
              <a:t>Blinde Menschen </a:t>
            </a:r>
            <a:r>
              <a:rPr lang="de-DE" b="1" dirty="0" err="1"/>
              <a:t>tabben</a:t>
            </a:r>
            <a:r>
              <a:rPr lang="de-DE" dirty="0"/>
              <a:t> sich oft mit er Tastatur durch die</a:t>
            </a:r>
            <a:r>
              <a:rPr lang="de-DE" b="1" dirty="0"/>
              <a:t> Links</a:t>
            </a:r>
            <a:r>
              <a:rPr lang="de-DE" dirty="0"/>
              <a:t> einer Webseite. Das Wort „Hier“ hilft nicht weiter!</a:t>
            </a:r>
            <a:br>
              <a:rPr lang="de-DE" sz="1800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69794-9CB8-9B75-6039-83B40DE58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CB430C-2725-3268-7467-E3267E70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9DE8A7-0B9D-E577-7EEC-9ADF8DA7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5</a:t>
            </a:fld>
            <a:endParaRPr lang="de-DE" dirty="0"/>
          </a:p>
        </p:txBody>
      </p:sp>
      <p:pic>
        <p:nvPicPr>
          <p:cNvPr id="10" name="Grafik 9" descr="Foto vom Campus der FernUni. Im Vordergrund wehen die Fahnen der Fakultäten">
            <a:extLst>
              <a:ext uri="{FF2B5EF4-FFF2-40B4-BE49-F238E27FC236}">
                <a16:creationId xmlns:a16="http://schemas.microsoft.com/office/drawing/2014/main" id="{93A0F9F9-DBE3-4BDB-01AD-C5D1FA11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87" y="2088000"/>
            <a:ext cx="4700965" cy="281004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C4858DE-EE16-51C6-7865-565E84E9A589}"/>
              </a:ext>
            </a:extLst>
          </p:cNvPr>
          <p:cNvSpPr txBox="1"/>
          <p:nvPr/>
        </p:nvSpPr>
        <p:spPr>
          <a:xfrm>
            <a:off x="8544272" y="220219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Hier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5C5AA4D-0DF1-BEE9-70EC-EA258412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5313" y="758825"/>
            <a:ext cx="4560887" cy="217488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13911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D56DA-2F4E-2531-9CEF-9102A24E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22800"/>
            <a:ext cx="10800000" cy="610056"/>
          </a:xfrm>
        </p:spPr>
        <p:txBody>
          <a:bodyPr/>
          <a:lstStyle/>
          <a:p>
            <a:pPr defTabSz="985838">
              <a:tabLst>
                <a:tab pos="987425" algn="l"/>
              </a:tabLst>
            </a:pPr>
            <a:r>
              <a:rPr lang="de-DE" dirty="0"/>
              <a:t>Top 5 - Linksbündiger Flattersatz</a:t>
            </a:r>
            <a:br>
              <a:rPr lang="de-DE" dirty="0"/>
            </a:br>
            <a:r>
              <a:rPr lang="de-DE" dirty="0"/>
              <a:t>	Abstände nicht mit Leerzeichen oder -zeilen erzeugen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FAA281-85C0-DD60-F6BF-1009A689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48880"/>
            <a:ext cx="5664032" cy="3672407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de-DE" dirty="0"/>
              <a:t>Die Lesbarkeit von Texten wird durch Lücken im Text beeinträchtigt. Leerzeilen und Leerzeichen erschweren die Navigation für Screenreader-Nutzer.</a:t>
            </a:r>
            <a:r>
              <a:rPr lang="de-DE" dirty="0">
                <a:sym typeface="Wingdings" pitchFamily="2" charset="2"/>
              </a:rPr>
              <a:t> </a:t>
            </a:r>
            <a:endParaRPr lang="de-DE" dirty="0"/>
          </a:p>
          <a:p>
            <a:pPr>
              <a:lnSpc>
                <a:spcPct val="110000"/>
              </a:lnSpc>
            </a:pPr>
            <a:r>
              <a:rPr lang="de-DE" b="1" dirty="0"/>
              <a:t>Linksbündiger Flattersatz</a:t>
            </a:r>
            <a:r>
              <a:rPr lang="de-DE" dirty="0"/>
              <a:t> ermöglicht gleichmäßigen Lesefluss ohne Lücken und erleichtert das Springen zur nächsten Zeile</a:t>
            </a:r>
          </a:p>
          <a:p>
            <a:pPr>
              <a:lnSpc>
                <a:spcPct val="110000"/>
              </a:lnSpc>
            </a:pPr>
            <a:r>
              <a:rPr lang="de-DE" dirty="0"/>
              <a:t>Bei Word </a:t>
            </a:r>
            <a:r>
              <a:rPr lang="de-DE" b="1" dirty="0"/>
              <a:t>Zeilenabstände</a:t>
            </a:r>
            <a:r>
              <a:rPr lang="de-DE" dirty="0"/>
              <a:t> immer über den </a:t>
            </a:r>
            <a:r>
              <a:rPr lang="de-DE" b="1" dirty="0"/>
              <a:t>Absatzabstand</a:t>
            </a:r>
            <a:r>
              <a:rPr lang="de-DE" dirty="0"/>
              <a:t> erhöhen.</a:t>
            </a:r>
          </a:p>
          <a:p>
            <a:pPr>
              <a:lnSpc>
                <a:spcPct val="110000"/>
              </a:lnSpc>
            </a:pPr>
            <a:r>
              <a:rPr lang="de-DE" b="1" dirty="0"/>
              <a:t>Statt Leerzeichen</a:t>
            </a:r>
            <a:r>
              <a:rPr lang="de-DE" dirty="0"/>
              <a:t> Abstände besser über definierte </a:t>
            </a:r>
            <a:r>
              <a:rPr lang="de-DE" b="1" dirty="0"/>
              <a:t>Tabstopps</a:t>
            </a:r>
            <a:r>
              <a:rPr lang="de-DE" dirty="0"/>
              <a:t> einfügen.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1A08FB-ACF4-34CE-3E70-866ABBA55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CFF528-4FF1-481F-BF1B-946B71883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Ingrid Lacher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84532-4C44-D838-EC17-E01B5E4D9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6</a:t>
            </a:fld>
            <a:endParaRPr lang="de-DE" dirty="0"/>
          </a:p>
        </p:txBody>
      </p:sp>
      <p:pic>
        <p:nvPicPr>
          <p:cNvPr id="9" name="Grafik 8" descr="Absatfenster aus Word zur Vergabe von Abständen. Der Abstand für Zeilen ist gelb markiert.">
            <a:extLst>
              <a:ext uri="{FF2B5EF4-FFF2-40B4-BE49-F238E27FC236}">
                <a16:creationId xmlns:a16="http://schemas.microsoft.com/office/drawing/2014/main" id="{C244B69D-23AA-802B-9B5F-EA69718C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492896"/>
            <a:ext cx="4465707" cy="3375953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87E823B-E4EA-0C7A-4F80-FB377A3E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5313" y="758825"/>
            <a:ext cx="4560887" cy="217488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34706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0E08-CC78-261B-A20B-2F28D7A59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2608E-6DF6-B071-4D8E-991F6218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6 – Tabellen mit Kopfzeile zur Datenstrukturierung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027CF3-61DB-FCC1-647E-04709960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10800000" cy="433800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dirty="0"/>
              <a:t>Tabellen </a:t>
            </a:r>
            <a:r>
              <a:rPr lang="de-DE" b="1" dirty="0"/>
              <a:t>nur zur Datenstrukturierung</a:t>
            </a:r>
            <a:r>
              <a:rPr lang="de-DE" dirty="0"/>
              <a:t> mit einer Kopfzeile umsetzen. </a:t>
            </a:r>
            <a:br>
              <a:rPr lang="de-DE" dirty="0"/>
            </a:br>
            <a:r>
              <a:rPr lang="de-DE" b="1" dirty="0"/>
              <a:t>Jede Tabellenzelle</a:t>
            </a:r>
            <a:r>
              <a:rPr lang="de-DE" dirty="0"/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dirty="0"/>
              <a:t> benötigt einen </a:t>
            </a:r>
            <a:r>
              <a:rPr lang="de-DE" b="1" dirty="0"/>
              <a:t>passenden Tabellenkopf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dirty="0"/>
              <a:t>, um den Kontext herzustellen.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dirty="0"/>
              <a:t>Tabellen </a:t>
            </a:r>
            <a:r>
              <a:rPr lang="de-DE" b="1" dirty="0"/>
              <a:t>nicht zur Positionierung</a:t>
            </a:r>
            <a:r>
              <a:rPr lang="de-DE" dirty="0"/>
              <a:t> von Text oder Grafik nutzen.</a:t>
            </a:r>
          </a:p>
          <a:p>
            <a:pPr>
              <a:spcAft>
                <a:spcPts val="600"/>
              </a:spcAft>
            </a:pPr>
            <a:r>
              <a:rPr lang="de-DE" b="1" dirty="0"/>
              <a:t>Vermeiden</a:t>
            </a:r>
            <a:r>
              <a:rPr lang="de-DE" dirty="0"/>
              <a:t> </a:t>
            </a:r>
            <a:r>
              <a:rPr lang="de-DE" b="1" dirty="0"/>
              <a:t>großer, komplexer Tabellen</a:t>
            </a:r>
            <a:r>
              <a:rPr lang="de-DE" dirty="0"/>
              <a:t>! </a:t>
            </a:r>
            <a:r>
              <a:rPr lang="de-DE" b="1" dirty="0"/>
              <a:t>Keine verbundenen Zellen</a:t>
            </a:r>
            <a:r>
              <a:rPr lang="de-DE" dirty="0"/>
              <a:t> </a:t>
            </a:r>
            <a:r>
              <a:rPr lang="de-DE" b="1" dirty="0"/>
              <a:t>erzeugen! </a:t>
            </a:r>
          </a:p>
          <a:p>
            <a:pPr>
              <a:spcAft>
                <a:spcPts val="600"/>
              </a:spcAft>
            </a:pPr>
            <a:r>
              <a:rPr lang="de-DE" dirty="0"/>
              <a:t>Große Tabellen in </a:t>
            </a:r>
            <a:r>
              <a:rPr lang="de-DE" b="1" dirty="0"/>
              <a:t>kleine Tabellen</a:t>
            </a:r>
            <a:r>
              <a:rPr lang="de-DE" dirty="0"/>
              <a:t> </a:t>
            </a:r>
            <a:r>
              <a:rPr lang="de-DE" b="1" dirty="0"/>
              <a:t>mit</a:t>
            </a:r>
            <a:r>
              <a:rPr lang="de-DE" dirty="0"/>
              <a:t> entsprechenden „echten“ </a:t>
            </a:r>
            <a:r>
              <a:rPr lang="de-DE" b="1" dirty="0"/>
              <a:t>Überschriften auflösen.</a:t>
            </a:r>
          </a:p>
          <a:p>
            <a:endParaRPr lang="de-DE" dirty="0">
              <a:latin typeface="+mj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E080FA-AA99-659E-7898-1ED469384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430BA9-7117-583F-F944-5E3504EE1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47505D-BA0E-4B53-F7C3-2DC0DB729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8F58E8D-B01B-7668-25FA-99E6957CA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096" y="759510"/>
            <a:ext cx="4561681" cy="216322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C13AE1FB-4EEF-F3AC-496F-C7ED211E0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8418"/>
              </p:ext>
            </p:extLst>
          </p:nvPr>
        </p:nvGraphicFramePr>
        <p:xfrm>
          <a:off x="1055440" y="4523986"/>
          <a:ext cx="2788680" cy="8112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120814202"/>
                    </a:ext>
                  </a:extLst>
                </a:gridCol>
                <a:gridCol w="1526300">
                  <a:extLst>
                    <a:ext uri="{9D8B030D-6E8A-4147-A177-3AD203B41FA5}">
                      <a16:colId xmlns:a16="http://schemas.microsoft.com/office/drawing/2014/main" val="983980595"/>
                    </a:ext>
                  </a:extLst>
                </a:gridCol>
              </a:tblGrid>
              <a:tr h="331258">
                <a:tc>
                  <a:txBody>
                    <a:bodyPr/>
                    <a:lstStyle/>
                    <a:p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Kopfzelle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Kopfzelle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72880"/>
                  </a:ext>
                </a:extLst>
              </a:tr>
              <a:tr h="445454">
                <a:tc>
                  <a:txBody>
                    <a:bodyPr/>
                    <a:lstStyle/>
                    <a:p>
                      <a:r>
                        <a:rPr lang="de-DE" sz="1800" dirty="0"/>
                        <a:t>Datenzelle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Datenzelle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982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0566439-19FA-A5F9-178B-E35693401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3048"/>
              </p:ext>
            </p:extLst>
          </p:nvPr>
        </p:nvGraphicFramePr>
        <p:xfrm>
          <a:off x="4851229" y="4080844"/>
          <a:ext cx="2788680" cy="19776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52184">
                  <a:extLst>
                    <a:ext uri="{9D8B030D-6E8A-4147-A177-3AD203B41FA5}">
                      <a16:colId xmlns:a16="http://schemas.microsoft.com/office/drawing/2014/main" val="3188658570"/>
                    </a:ext>
                  </a:extLst>
                </a:gridCol>
                <a:gridCol w="1436496">
                  <a:extLst>
                    <a:ext uri="{9D8B030D-6E8A-4147-A177-3AD203B41FA5}">
                      <a16:colId xmlns:a16="http://schemas.microsoft.com/office/drawing/2014/main" val="120814202"/>
                    </a:ext>
                  </a:extLst>
                </a:gridCol>
              </a:tblGrid>
              <a:tr h="436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Anmeldungen 2025 </a:t>
                      </a:r>
                      <a:r>
                        <a:rPr lang="de-DE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</a:t>
                      </a:r>
                      <a:endParaRPr lang="de-D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72880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r>
                        <a:rPr lang="de-DE" sz="1800" b="1" dirty="0"/>
                        <a:t>Monat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Anzahl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18819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r>
                        <a:rPr lang="de-DE" sz="1800" b="0" dirty="0"/>
                        <a:t>Januar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9825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r>
                        <a:rPr lang="de-DE" sz="1800" b="0" dirty="0"/>
                        <a:t>Februar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497363"/>
                  </a:ext>
                </a:extLst>
              </a:tr>
              <a:tr h="380100">
                <a:tc>
                  <a:txBody>
                    <a:bodyPr/>
                    <a:lstStyle/>
                    <a:p>
                      <a:r>
                        <a:rPr lang="de-DE" sz="1800" b="0" dirty="0"/>
                        <a:t>März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020781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77263587-0717-CFFC-C9AC-5F4EDC9EBA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82931" y="3925736"/>
            <a:ext cx="2688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Anmeldungen 2025 </a:t>
            </a:r>
            <a:r>
              <a:rPr lang="de-DE" sz="2400" b="1" dirty="0">
                <a:sym typeface="Wingdings" pitchFamily="2" charset="2"/>
              </a:rPr>
              <a:t></a:t>
            </a:r>
            <a:r>
              <a:rPr lang="de-DE" b="1" dirty="0"/>
              <a:t> </a:t>
            </a:r>
          </a:p>
          <a:p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F2E214D-A7DD-E6FF-2A45-B2D21931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4250"/>
              </p:ext>
            </p:extLst>
          </p:nvPr>
        </p:nvGraphicFramePr>
        <p:xfrm>
          <a:off x="8171921" y="4494701"/>
          <a:ext cx="2314685" cy="14630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22352">
                  <a:extLst>
                    <a:ext uri="{9D8B030D-6E8A-4147-A177-3AD203B41FA5}">
                      <a16:colId xmlns:a16="http://schemas.microsoft.com/office/drawing/2014/main" val="3188658570"/>
                    </a:ext>
                  </a:extLst>
                </a:gridCol>
                <a:gridCol w="1192333">
                  <a:extLst>
                    <a:ext uri="{9D8B030D-6E8A-4147-A177-3AD203B41FA5}">
                      <a16:colId xmlns:a16="http://schemas.microsoft.com/office/drawing/2014/main" val="120814202"/>
                    </a:ext>
                  </a:extLst>
                </a:gridCol>
              </a:tblGrid>
              <a:tr h="209844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Monat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Anzahl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18819"/>
                  </a:ext>
                </a:extLst>
              </a:tr>
              <a:tr h="303405">
                <a:tc>
                  <a:txBody>
                    <a:bodyPr/>
                    <a:lstStyle/>
                    <a:p>
                      <a:r>
                        <a:rPr lang="de-DE" sz="1800" b="0" dirty="0"/>
                        <a:t>Januar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9825"/>
                  </a:ext>
                </a:extLst>
              </a:tr>
              <a:tr h="303405">
                <a:tc>
                  <a:txBody>
                    <a:bodyPr/>
                    <a:lstStyle/>
                    <a:p>
                      <a:r>
                        <a:rPr lang="de-DE" sz="1800" b="0" dirty="0"/>
                        <a:t>Februar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497363"/>
                  </a:ext>
                </a:extLst>
              </a:tr>
              <a:tr h="303405">
                <a:tc>
                  <a:txBody>
                    <a:bodyPr/>
                    <a:lstStyle/>
                    <a:p>
                      <a:r>
                        <a:rPr lang="de-DE" sz="1800" b="0" dirty="0"/>
                        <a:t>März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02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4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5D18C-9494-7360-AFBF-EECD3AC8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7 - Dokumente auf Barrierefreiheit überprüfen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17BA2-ECDA-0C4B-A110-7F194F52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4799936" cy="3933287"/>
          </a:xfrm>
        </p:spPr>
        <p:txBody>
          <a:bodyPr/>
          <a:lstStyle/>
          <a:p>
            <a:r>
              <a:rPr lang="de-DE" b="1" dirty="0"/>
              <a:t>DOCX, PPT, PDF </a:t>
            </a:r>
            <a:br>
              <a:rPr lang="de-DE" dirty="0"/>
            </a:br>
            <a:r>
              <a:rPr lang="de-DE" dirty="0"/>
              <a:t>barrierefrei gestalten und überprüfen. </a:t>
            </a:r>
            <a:br>
              <a:rPr lang="de-DE" dirty="0"/>
            </a:br>
            <a:r>
              <a:rPr lang="de-DE" dirty="0"/>
              <a:t>Besonders dann, wenn sie online zur Verfügung gestellt werden!</a:t>
            </a:r>
          </a:p>
          <a:p>
            <a:r>
              <a:rPr lang="de-DE" b="1" dirty="0"/>
              <a:t>Word und PowerPoint: </a:t>
            </a:r>
            <a:br>
              <a:rPr lang="de-DE" dirty="0"/>
            </a:br>
            <a:r>
              <a:rPr lang="de-DE" dirty="0"/>
              <a:t>„Barrierefreiheit überprüfen“ </a:t>
            </a:r>
          </a:p>
          <a:p>
            <a:r>
              <a:rPr lang="de-DE" sz="1800" b="1" dirty="0"/>
              <a:t>PDF:</a:t>
            </a:r>
            <a:br>
              <a:rPr lang="de-DE" sz="1800" dirty="0"/>
            </a:br>
            <a:r>
              <a:rPr lang="de-DE" i="1" dirty="0">
                <a:hlinkClick r:id="rId3"/>
              </a:rPr>
              <a:t>PAC</a:t>
            </a:r>
            <a:r>
              <a:rPr lang="de-DE" i="1" dirty="0"/>
              <a:t> (PDF </a:t>
            </a:r>
            <a:r>
              <a:rPr lang="de-DE" i="1" dirty="0" err="1"/>
              <a:t>Accessibility</a:t>
            </a:r>
            <a:r>
              <a:rPr lang="de-DE" i="1" dirty="0"/>
              <a:t> Checker - Windows)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9B9C0B-5BCE-1410-D967-C2D6CD35D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8229C4-EE30-C2F6-F638-2E29DE91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Ingrid Lacher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FB19C-0578-C8F1-E82D-5EF7940DF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8</a:t>
            </a:fld>
            <a:endParaRPr lang="de-DE" dirty="0"/>
          </a:p>
        </p:txBody>
      </p:sp>
      <p:pic>
        <p:nvPicPr>
          <p:cNvPr id="9" name="Grafik 8" descr="Bildschirmfoto vom Barrierefreiheit-Assistent in  PowerPoint">
            <a:extLst>
              <a:ext uri="{FF2B5EF4-FFF2-40B4-BE49-F238E27FC236}">
                <a16:creationId xmlns:a16="http://schemas.microsoft.com/office/drawing/2014/main" id="{D465AFFE-FB5A-ED44-4050-21893E6747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3827"/>
          <a:stretch>
            <a:fillRect/>
          </a:stretch>
        </p:blipFill>
        <p:spPr>
          <a:xfrm>
            <a:off x="5612543" y="2201705"/>
            <a:ext cx="2664296" cy="39635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Grafik 10" descr="Bildschirmfoto vom &#10;PDF Accessibility Checker PAC ">
            <a:extLst>
              <a:ext uri="{FF2B5EF4-FFF2-40B4-BE49-F238E27FC236}">
                <a16:creationId xmlns:a16="http://schemas.microsoft.com/office/drawing/2014/main" id="{278AA2F4-FF79-2A8C-3F58-8E275F4A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2201705"/>
            <a:ext cx="3101177" cy="38793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F015B90-38C0-0AD9-1ADF-97EE4C538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5313" y="758825"/>
            <a:ext cx="4560887" cy="217488"/>
          </a:xfrm>
        </p:spPr>
        <p:txBody>
          <a:bodyPr/>
          <a:lstStyle/>
          <a:p>
            <a:r>
              <a:rPr lang="de-DE" dirty="0"/>
              <a:t>ZLI – 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884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9FE4-71B3-7D4E-FA69-D8823F94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3593F-C790-BA28-5EFD-606CDBE3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8 – Einhaltung von ausreichenden Kontrasten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678B31-E3B4-0694-824C-56288321B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0"/>
            <a:ext cx="10416560" cy="3933287"/>
          </a:xfrm>
        </p:spPr>
        <p:txBody>
          <a:bodyPr/>
          <a:lstStyle/>
          <a:p>
            <a:r>
              <a:rPr lang="de-DE" b="1" dirty="0"/>
              <a:t>Ausreichenden Kontrast</a:t>
            </a:r>
            <a:r>
              <a:rPr lang="de-DE" dirty="0"/>
              <a:t> zum Hintergrund gewährleisten! </a:t>
            </a:r>
            <a:br>
              <a:rPr lang="de-DE" dirty="0"/>
            </a:br>
            <a:r>
              <a:rPr lang="de-DE" dirty="0"/>
              <a:t>Kontrastanalyse: </a:t>
            </a:r>
            <a:r>
              <a:rPr lang="de-DE" b="1" dirty="0"/>
              <a:t>große Schrift (3:1)</a:t>
            </a:r>
            <a:r>
              <a:rPr lang="de-DE" dirty="0"/>
              <a:t> oder für </a:t>
            </a:r>
            <a:r>
              <a:rPr lang="de-DE" b="1" dirty="0"/>
              <a:t>kleine Schrift (4,5:1)</a:t>
            </a:r>
            <a:br>
              <a:rPr lang="de-DE" dirty="0"/>
            </a:br>
            <a:r>
              <a:rPr lang="de-DE" dirty="0"/>
              <a:t>Auch bei </a:t>
            </a:r>
            <a:r>
              <a:rPr lang="de-DE" b="1" dirty="0"/>
              <a:t>Mouseover</a:t>
            </a:r>
            <a:r>
              <a:rPr lang="de-DE" dirty="0"/>
              <a:t> und </a:t>
            </a:r>
            <a:r>
              <a:rPr lang="de-DE" b="1" dirty="0"/>
              <a:t>besuchtem Link </a:t>
            </a:r>
            <a:r>
              <a:rPr lang="de-DE" dirty="0"/>
              <a:t>muss der Kontrast berücksichtigt werden! </a:t>
            </a:r>
          </a:p>
          <a:p>
            <a:r>
              <a:rPr lang="de-DE" i="1" dirty="0"/>
              <a:t>Hilfsmittel: </a:t>
            </a:r>
            <a:r>
              <a:rPr lang="de-DE" i="1" dirty="0">
                <a:hlinkClick r:id="rId3" tooltip="Siteimprove Kontrastrechner"/>
              </a:rPr>
              <a:t>Online Kontrastrechner - </a:t>
            </a:r>
            <a:r>
              <a:rPr lang="de-DE" i="1" dirty="0" err="1">
                <a:hlinkClick r:id="rId3" tooltip="Siteimprove Kontrastrechner"/>
              </a:rPr>
              <a:t>Leserlich.Info</a:t>
            </a:r>
            <a:endParaRPr lang="de-DE" i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dirty="0">
              <a:latin typeface="+mj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7F3CAD-3CC8-372A-95F1-4314D382F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018CE1-AA04-42FA-5F58-63CA76FD2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Ingrid Lacher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788297-B7C6-D846-9B92-1F094041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52F787A-0C70-EE9D-0B28-15D0262BB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ZLI – Barrierefreie Medien</a:t>
            </a:r>
          </a:p>
        </p:txBody>
      </p:sp>
      <p:pic>
        <p:nvPicPr>
          <p:cNvPr id="8" name="Grafik 7" descr="Bildschirmfoto einer Kontrastberechnung mit ausreichenden Kontrast des Blautons&#10;#004C97 zum Hintergrund #ffffff">
            <a:extLst>
              <a:ext uri="{FF2B5EF4-FFF2-40B4-BE49-F238E27FC236}">
                <a16:creationId xmlns:a16="http://schemas.microsoft.com/office/drawing/2014/main" id="{A437667D-7685-1FDA-BFBC-723757E66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72" b="32444"/>
          <a:stretch/>
        </p:blipFill>
        <p:spPr>
          <a:xfrm>
            <a:off x="903790" y="3645024"/>
            <a:ext cx="6677922" cy="220009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3B7F721-4829-4C3F-2FBD-2BBCE3B88390}"/>
              </a:ext>
            </a:extLst>
          </p:cNvPr>
          <p:cNvSpPr txBox="1"/>
          <p:nvPr/>
        </p:nvSpPr>
        <p:spPr>
          <a:xfrm>
            <a:off x="8321382" y="3834844"/>
            <a:ext cx="25202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>
                    <a:lumMod val="65000"/>
                  </a:schemeClr>
                </a:solidFill>
              </a:rPr>
              <a:t>Kontrast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18E90B-48D0-9265-342C-13A81A7AC405}"/>
              </a:ext>
            </a:extLst>
          </p:cNvPr>
          <p:cNvSpPr txBox="1"/>
          <p:nvPr/>
        </p:nvSpPr>
        <p:spPr>
          <a:xfrm>
            <a:off x="10874188" y="3717032"/>
            <a:ext cx="808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</a:t>
            </a:r>
            <a:endParaRPr lang="de-DE" sz="5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D53293-AA61-7C41-5B22-1F16A81B1252}"/>
              </a:ext>
            </a:extLst>
          </p:cNvPr>
          <p:cNvSpPr txBox="1"/>
          <p:nvPr/>
        </p:nvSpPr>
        <p:spPr>
          <a:xfrm>
            <a:off x="8328248" y="4776750"/>
            <a:ext cx="2520280" cy="646331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004C97"/>
                </a:solidFill>
              </a:rPr>
              <a:t>Kontrast</a:t>
            </a:r>
            <a:endParaRPr lang="de-DE" dirty="0">
              <a:solidFill>
                <a:srgbClr val="004C97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9D8139-B8BF-6E88-88E1-36630BC6C084}"/>
              </a:ext>
            </a:extLst>
          </p:cNvPr>
          <p:cNvSpPr txBox="1"/>
          <p:nvPr/>
        </p:nvSpPr>
        <p:spPr>
          <a:xfrm>
            <a:off x="10874188" y="4638250"/>
            <a:ext cx="808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de-DE" sz="5400" dirty="0">
              <a:solidFill>
                <a:srgbClr val="00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FernUni">
  <a:themeElements>
    <a:clrScheme name="FernUniversität">
      <a:dk1>
        <a:sysClr val="windowText" lastClr="000000"/>
      </a:dk1>
      <a:lt1>
        <a:sysClr val="window" lastClr="FFFFFF"/>
      </a:lt1>
      <a:dk2>
        <a:srgbClr val="004C97"/>
      </a:dk2>
      <a:lt2>
        <a:srgbClr val="CCDBEA"/>
      </a:lt2>
      <a:accent1>
        <a:srgbClr val="004C97"/>
      </a:accent1>
      <a:accent2>
        <a:srgbClr val="336600"/>
      </a:accent2>
      <a:accent3>
        <a:srgbClr val="C84F0E"/>
      </a:accent3>
      <a:accent4>
        <a:srgbClr val="993333"/>
      </a:accent4>
      <a:accent5>
        <a:srgbClr val="006666"/>
      </a:accent5>
      <a:accent6>
        <a:srgbClr val="B1B3B3"/>
      </a:accent6>
      <a:hlink>
        <a:srgbClr val="004C97"/>
      </a:hlink>
      <a:folHlink>
        <a:srgbClr val="800080"/>
      </a:folHlink>
    </a:clrScheme>
    <a:fontScheme name="FernUni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FernUni</Template>
  <TotalTime>0</TotalTime>
  <Words>1059</Words>
  <Application>Microsoft Office PowerPoint</Application>
  <PresentationFormat>Breitbild</PresentationFormat>
  <Paragraphs>165</Paragraphs>
  <Slides>13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Wingdings</vt:lpstr>
      <vt:lpstr>Calibri</vt:lpstr>
      <vt:lpstr>Arial</vt:lpstr>
      <vt:lpstr>Frutiger LT Com 45 Light</vt:lpstr>
      <vt:lpstr>Courier New</vt:lpstr>
      <vt:lpstr>2_FernUni</vt:lpstr>
      <vt:lpstr>Top 11 der digitalen Barrierefreiheit</vt:lpstr>
      <vt:lpstr>Top 1 - Jedes Dokument und jede Webseite benötigt einen passenden Titel (title) </vt:lpstr>
      <vt:lpstr>Top 2 – „Echte“ Überschriften vergeben</vt:lpstr>
      <vt:lpstr>Top 3 – Was drauf steht ist auch drin</vt:lpstr>
      <vt:lpstr>Top 4 – Kein finden Sie hier</vt:lpstr>
      <vt:lpstr>Top 5 - Linksbündiger Flattersatz  Abstände nicht mit Leerzeichen oder -zeilen erzeugen</vt:lpstr>
      <vt:lpstr>Top 6 – Tabellen mit Kopfzeile zur Datenstrukturierung</vt:lpstr>
      <vt:lpstr>Top 7 - Dokumente auf Barrierefreiheit überprüfen</vt:lpstr>
      <vt:lpstr>Top 8 – Einhaltung von ausreichenden Kontrasten</vt:lpstr>
      <vt:lpstr>Top 9 – Jedes Bild benötigt einen Alternativtext</vt:lpstr>
      <vt:lpstr>Top 10 - Funktionen nicht nur über Farbe </vt:lpstr>
      <vt:lpstr>Top 11 – Vergrößern bis 200%</vt:lpstr>
      <vt:lpstr>Bei Fragen und Unsicherheiten helfen folgende Webseiten</vt:lpstr>
    </vt:vector>
  </TitlesOfParts>
  <Company>FernUniversität 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11 Digitale Barrierefreiheit</dc:title>
  <dc:creator/>
  <cp:lastModifiedBy>Lacher, Ingrid</cp:lastModifiedBy>
  <cp:revision>160</cp:revision>
  <dcterms:created xsi:type="dcterms:W3CDTF">2017-05-29T05:49:40Z</dcterms:created>
  <dcterms:modified xsi:type="dcterms:W3CDTF">2025-10-06T09:28:54Z</dcterms:modified>
</cp:coreProperties>
</file>