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84" r:id="rId1"/>
  </p:sldMasterIdLst>
  <p:notesMasterIdLst>
    <p:notesMasterId r:id="rId17"/>
  </p:notesMasterIdLst>
  <p:sldIdLst>
    <p:sldId id="260" r:id="rId2"/>
    <p:sldId id="285" r:id="rId3"/>
    <p:sldId id="272" r:id="rId4"/>
    <p:sldId id="275" r:id="rId5"/>
    <p:sldId id="279" r:id="rId6"/>
    <p:sldId id="278" r:id="rId7"/>
    <p:sldId id="274" r:id="rId8"/>
    <p:sldId id="276" r:id="rId9"/>
    <p:sldId id="273" r:id="rId10"/>
    <p:sldId id="277" r:id="rId11"/>
    <p:sldId id="286" r:id="rId12"/>
    <p:sldId id="283" r:id="rId13"/>
    <p:sldId id="281" r:id="rId14"/>
    <p:sldId id="284" r:id="rId15"/>
    <p:sldId id="280" r:id="rId16"/>
  </p:sldIdLst>
  <p:sldSz cx="12192000" cy="6858000"/>
  <p:notesSz cx="6858000" cy="9144000"/>
  <p:embeddedFontLst>
    <p:embeddedFont>
      <p:font typeface="Frutiger LT Com 45 Light" panose="020B0403030504020204" pitchFamily="34" charset="0"/>
      <p:regular r:id="rId18"/>
      <p:bold r:id="rId19"/>
      <p:italic r:id="rId20"/>
      <p:boldItalic r:id="rId21"/>
    </p:embeddedFont>
  </p:embeddedFontLst>
  <p:defaultTextStyle>
    <a:defPPr>
      <a:defRPr lang="de-DE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4C97"/>
    <a:srgbClr val="0000FF"/>
    <a:srgbClr val="EAF1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41" autoAdjust="0"/>
  </p:normalViewPr>
  <p:slideViewPr>
    <p:cSldViewPr snapToObjects="1">
      <p:cViewPr varScale="1">
        <p:scale>
          <a:sx n="75" d="100"/>
          <a:sy n="75" d="100"/>
        </p:scale>
        <p:origin x="21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2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DBCAC-5F00-47F0-BBE7-4862A47AF8BE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9ADF2-3AF6-4B39-998B-734B6150863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66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E0C0A-A341-DFAD-5B7F-5616F00E8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51450A1-95FD-ABC2-86EE-2CFF6CE94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EDD015A-14AE-8383-09BE-D857B28D6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CAE0A87-BB47-202C-611C-0C9FF5607B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9ADF2-3AF6-4B39-998B-734B6150863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9391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FE785-C7E1-50E9-8494-2FD328DFD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1D88D33-7978-DEEF-D0FE-84023FF10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87AA23D-2F2D-EEFA-102F-004322A35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0EA2CC-8506-6E65-F6F8-D1D2D5CE5E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9ADF2-3AF6-4B39-998B-734B6150863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2366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44DCB-748A-5EBC-9710-E9BAF301F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0530B06-4114-8D46-B6E3-BDE2817CA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986EE13-2EB5-AFD9-D3D1-5E7E90F28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819DCD5-C8D9-C064-4746-F29F3C224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9ADF2-3AF6-4B39-998B-734B6150863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3522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8C4E7-B592-B1DE-E570-B83F12885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65B06D3-4A2D-A200-875C-779C68D2FD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7B467FF-3941-8AA5-74AB-23BA5E01DD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9C7C281-439E-9007-EDC2-A1DA021C8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9ADF2-3AF6-4B39-998B-734B61508636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8692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9ADF2-3AF6-4B39-998B-734B6150863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1388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766D1-DE16-77BF-87DF-0E1824C4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74D0F83-2BDE-C78A-C8B2-59B7D706C2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F0D3404-C25C-595B-0552-4CD03364A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F06FA8E-5CD3-2EE8-5ADE-A93FF9DFB9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9ADF2-3AF6-4B39-998B-734B6150863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459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9ADF2-3AF6-4B39-998B-734B61508636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964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U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433576" y="3600001"/>
            <a:ext cx="7995224" cy="1125144"/>
          </a:xfrm>
        </p:spPr>
        <p:txBody>
          <a:bodyPr/>
          <a:lstStyle>
            <a:lvl1pPr>
              <a:defRPr sz="3400" b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431704" y="4770000"/>
            <a:ext cx="7997096" cy="1087508"/>
          </a:xfrm>
        </p:spPr>
        <p:txBody>
          <a:bodyPr/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/>
          </p:nvPr>
        </p:nvSpPr>
        <p:spPr>
          <a:xfrm>
            <a:off x="576000" y="6076800"/>
            <a:ext cx="4464049" cy="160512"/>
          </a:xfrm>
        </p:spPr>
        <p:txBody>
          <a:bodyPr/>
          <a:lstStyle>
            <a:lvl1pPr marL="0" indent="0">
              <a:buNone/>
              <a:defRPr sz="10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1"/>
          </p:nvPr>
        </p:nvSpPr>
        <p:spPr>
          <a:xfrm>
            <a:off x="576000" y="6254067"/>
            <a:ext cx="4464049" cy="39210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/>
            </a:lvl1pPr>
            <a:lvl2pPr marL="457631" indent="0">
              <a:buNone/>
              <a:defRPr/>
            </a:lvl2pPr>
            <a:lvl3pPr marL="914354" indent="0">
              <a:buNone/>
              <a:defRPr/>
            </a:lvl3pPr>
            <a:lvl4pPr marL="1371530" indent="0">
              <a:buNone/>
              <a:defRPr/>
            </a:lvl4pPr>
            <a:lvl5pPr marL="1828707" indent="0">
              <a:buNone/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28798" cy="305305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000" y="1522800"/>
            <a:ext cx="2088000" cy="2088000"/>
          </a:xfrm>
          <a:prstGeom prst="rect">
            <a:avLst/>
          </a:prstGeom>
        </p:spPr>
      </p:pic>
      <p:pic>
        <p:nvPicPr>
          <p:cNvPr id="4" name="Grafik 3" descr="Logo FernUniversität in Hagen ">
            <a:extLst>
              <a:ext uri="{FF2B5EF4-FFF2-40B4-BE49-F238E27FC236}">
                <a16:creationId xmlns:a16="http://schemas.microsoft.com/office/drawing/2014/main" id="{9B8F7722-5145-62AD-48A6-F639C35FA3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000" y="6294389"/>
            <a:ext cx="2476800" cy="44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4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eU_Inhalt_Fließ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FontTx/>
              <a:buNone/>
              <a:defRPr/>
            </a:lvl1pPr>
            <a:lvl2pPr marL="457631" indent="0">
              <a:spcBef>
                <a:spcPts val="0"/>
              </a:spcBef>
              <a:spcAft>
                <a:spcPts val="1200"/>
              </a:spcAft>
              <a:buFontTx/>
              <a:buNone/>
              <a:defRPr/>
            </a:lvl2pPr>
            <a:lvl3pPr marL="914354" indent="0">
              <a:spcBef>
                <a:spcPts val="0"/>
              </a:spcBef>
              <a:spcAft>
                <a:spcPts val="1200"/>
              </a:spcAft>
              <a:buFontTx/>
              <a:buNone/>
              <a:defRPr/>
            </a:lvl3pPr>
            <a:lvl4pPr marL="1371530" indent="0">
              <a:spcBef>
                <a:spcPts val="0"/>
              </a:spcBef>
              <a:spcAft>
                <a:spcPts val="1200"/>
              </a:spcAft>
              <a:buFontTx/>
              <a:buNone/>
              <a:defRPr/>
            </a:lvl4pPr>
            <a:lvl5pPr marL="1828707" indent="0">
              <a:spcBef>
                <a:spcPts val="0"/>
              </a:spcBef>
              <a:spcAft>
                <a:spcPts val="1200"/>
              </a:spcAft>
              <a:buFontTx/>
              <a:buNone/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632997" y="6426003"/>
            <a:ext cx="7890576" cy="241001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Ingrid Lacher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45452" y="759510"/>
            <a:ext cx="4561681" cy="216322"/>
          </a:xfrm>
        </p:spPr>
        <p:txBody>
          <a:bodyPr/>
          <a:lstStyle>
            <a:lvl1pPr marL="0" indent="0" algn="r">
              <a:buNone/>
              <a:defRPr sz="10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Der Rektor</a:t>
            </a:r>
          </a:p>
        </p:txBody>
      </p:sp>
    </p:spTree>
    <p:extLst>
      <p:ext uri="{BB962C8B-B14F-4D97-AF65-F5344CB8AC3E}">
        <p14:creationId xmlns:p14="http://schemas.microsoft.com/office/powerpoint/2010/main" val="394643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U_Inhalt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20000" y="2088000"/>
            <a:ext cx="10800000" cy="3933287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  <a:lvl2pPr>
              <a:spcBef>
                <a:spcPts val="0"/>
              </a:spcBef>
              <a:spcAft>
                <a:spcPts val="1200"/>
              </a:spcAft>
              <a:defRPr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629424" y="6426003"/>
            <a:ext cx="7890576" cy="241001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Ingrid Lacher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44691" y="759510"/>
            <a:ext cx="4561681" cy="216322"/>
          </a:xfrm>
        </p:spPr>
        <p:txBody>
          <a:bodyPr/>
          <a:lstStyle>
            <a:lvl1pPr marL="0" indent="0" algn="r">
              <a:buNone/>
              <a:defRPr sz="10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ZLI – Barrierefreie Medien</a:t>
            </a:r>
          </a:p>
        </p:txBody>
      </p:sp>
    </p:spTree>
    <p:extLst>
      <p:ext uri="{BB962C8B-B14F-4D97-AF65-F5344CB8AC3E}">
        <p14:creationId xmlns:p14="http://schemas.microsoft.com/office/powerpoint/2010/main" val="37855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720000" y="1522800"/>
            <a:ext cx="10800000" cy="394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0000" y="2088000"/>
            <a:ext cx="10800000" cy="393328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967541" y="6426003"/>
            <a:ext cx="1248139" cy="24100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5E779D04-331B-4B08-BFF7-475F2F4F9928}" type="datetime1">
              <a:rPr lang="de-DE" smtClean="0"/>
              <a:t>07.09.2026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629424" y="6426003"/>
            <a:ext cx="7890576" cy="24100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Ingrid Lacher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55440" y="6426003"/>
            <a:ext cx="553693" cy="24100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1">
                <a:solidFill>
                  <a:schemeClr val="tx2"/>
                </a:solidFill>
              </a:defRPr>
            </a:lvl1pPr>
          </a:lstStyle>
          <a:p>
            <a:fld id="{242EEE4B-4F13-4B3B-896D-98344C2D1A3F}" type="slidenum">
              <a:rPr lang="de-DE" smtClean="0"/>
              <a:pPr/>
              <a:t>‹Nr.›</a:t>
            </a:fld>
            <a:endParaRPr lang="de-DE" dirty="0"/>
          </a:p>
        </p:txBody>
      </p:sp>
      <p:cxnSp>
        <p:nvCxnSpPr>
          <p:cNvPr id="10" name="Gerade Verbindung 9"/>
          <p:cNvCxnSpPr>
            <a:cxnSpLocks/>
          </p:cNvCxnSpPr>
          <p:nvPr userDrawn="1"/>
        </p:nvCxnSpPr>
        <p:spPr>
          <a:xfrm>
            <a:off x="1271464" y="997834"/>
            <a:ext cx="1024853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 userDrawn="1"/>
        </p:nvCxnSpPr>
        <p:spPr>
          <a:xfrm>
            <a:off x="720000" y="6282000"/>
            <a:ext cx="108000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liennummernplatzhalter 5"/>
          <p:cNvSpPr txBox="1">
            <a:spLocks/>
          </p:cNvSpPr>
          <p:nvPr userDrawn="1"/>
        </p:nvSpPr>
        <p:spPr>
          <a:xfrm>
            <a:off x="715567" y="6426003"/>
            <a:ext cx="431456" cy="24100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353" rtl="0" eaLnBrk="1" latinLnBrk="0" hangingPunct="1">
              <a:defRPr sz="9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177" algn="l" defTabSz="91435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3" algn="l" defTabSz="91435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0" algn="l" defTabSz="91435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6" algn="l" defTabSz="91435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3" algn="l" defTabSz="91435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0" algn="l" defTabSz="91435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36" algn="l" defTabSz="91435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3" algn="l" defTabSz="91435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dirty="0"/>
              <a:t>Folie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149DF53-BBB9-CD44-A1DF-736389D91AF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79276"/>
            <a:ext cx="2476800" cy="44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83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353" rtl="0" eaLnBrk="1" latinLnBrk="0" hangingPunct="1">
        <a:spcBef>
          <a:spcPct val="0"/>
        </a:spcBef>
        <a:buNone/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0022" indent="-250022" algn="l" defTabSz="914353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693143" indent="-235512" algn="l" defTabSz="914353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914353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914353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914353" rtl="0" eaLnBrk="1" latinLnBrk="0" hangingPunct="1">
        <a:spcBef>
          <a:spcPct val="20000"/>
        </a:spcBef>
        <a:buClr>
          <a:schemeClr val="tx2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91435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91435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91435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91435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91435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webstore.google.com/detail/headingsmap/flbjommegcjonpdmenkdiocclhjacmb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addons.mozilla.org/de/firefox/addon/headingsmap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.pdf-accessibility.org/d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serlich.info/kontrastrechne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hyperlink" Target="https://bitvtest.de/pruefschritt/bitv-20-web/bitv-20-web-9-1-2-3-audiodeskription-oder-volltext-alternative-fuer-videos" TargetMode="External"/><Relationship Id="rId2" Type="http://schemas.openxmlformats.org/officeDocument/2006/relationships/hyperlink" Target="https://www.fernuni-hagen.de/zli/services/medienproduktion/videostudio.shtm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bitvtest.de/pruefschritt/bitv-20-web/bitv-20-web-9-1-2-2-aufgezeichnete-videos-mit-untertiteln" TargetMode="External"/><Relationship Id="rId5" Type="http://schemas.openxmlformats.org/officeDocument/2006/relationships/hyperlink" Target="https://bitvtest.de/pruefschritt/bitv-20-web/bitv-20-web-9-1-2-1-alternativen-fuer-audiodateien-und-stumme-videos" TargetMode="Externa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ernuni-hagen.de/zli/blog/wo-war-ich-stehen-geblieben-wenn-der-mut-zur-luecke-den-lesefluss-beeintraechtigt/" TargetMode="External"/><Relationship Id="rId2" Type="http://schemas.openxmlformats.org/officeDocument/2006/relationships/hyperlink" Target="https://www.fernuni-hagen.de/zli/blog/was-drauf-steht-ist-auch-drin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hyperlink" Target="https://www.fernuni-hagen.de/zli/blog/von-fakultaetsfarben-zu-digitaler-teilhabe/" TargetMode="External"/><Relationship Id="rId4" Type="http://schemas.openxmlformats.org/officeDocument/2006/relationships/hyperlink" Target="https://www.fernuni-hagen.de/zli/blog/ein-klick-der-viel-bewirkt-dokumente-auf-barrierefreiheit-pruefen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moodlenrw.de/course/view.php?id=304" TargetMode="External"/><Relationship Id="rId13" Type="http://schemas.openxmlformats.org/officeDocument/2006/relationships/hyperlink" Target="https://www.leserlich.info/werkzeuge/kontrastrechner/index.php" TargetMode="External"/><Relationship Id="rId3" Type="http://schemas.openxmlformats.org/officeDocument/2006/relationships/hyperlink" Target="https://www.fernuni-hagen.de/barrierefrei/" TargetMode="External"/><Relationship Id="rId7" Type="http://schemas.openxmlformats.org/officeDocument/2006/relationships/hyperlink" Target="https://barrierefreiheit.dh.nrw/termine" TargetMode="External"/><Relationship Id="rId12" Type="http://schemas.openxmlformats.org/officeDocument/2006/relationships/hyperlink" Target="https://addons.mozilla.org/de/firefox/addon/headingsmap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ernuni-hagen.de/arbeiten/arbeitsplatz/studienmaterial/studienmaterialerstellung.shtml" TargetMode="External"/><Relationship Id="rId11" Type="http://schemas.openxmlformats.org/officeDocument/2006/relationships/hyperlink" Target="https://chromewebstore.google.com/detail/headingsmap/flbjommegcjonpdmenkdiocclhjacmbi" TargetMode="External"/><Relationship Id="rId5" Type="http://schemas.openxmlformats.org/officeDocument/2006/relationships/hyperlink" Target="https://open.fernuni-hagen.de/course/section.php?id=3861" TargetMode="External"/><Relationship Id="rId10" Type="http://schemas.openxmlformats.org/officeDocument/2006/relationships/hyperlink" Target="https://bitvtest.de/pruefschritt/bitv-20-web/bitv-20-web-9-1-1-1a-alternativtexte-fuer-bedienelemente" TargetMode="External"/><Relationship Id="rId4" Type="http://schemas.openxmlformats.org/officeDocument/2006/relationships/hyperlink" Target="https://www.fernuni-hagen.de/webguide/" TargetMode="External"/><Relationship Id="rId9" Type="http://schemas.openxmlformats.org/officeDocument/2006/relationships/hyperlink" Target="https://openmoodle.uni-bielefeld.de/course/view.php?id=7#section-1" TargetMode="External"/><Relationship Id="rId14" Type="http://schemas.openxmlformats.org/officeDocument/2006/relationships/hyperlink" Target="https://pac.pdf-accessibility.org/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Top 12 der digitalen Barrierefreiheit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Wichtige Maßnahmen zur digitalen Barrierefreiheit kurz erklärt</a:t>
            </a:r>
          </a:p>
        </p:txBody>
      </p:sp>
      <p:sp>
        <p:nvSpPr>
          <p:cNvPr id="4" name="Textplatzhalter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ZLI</a:t>
            </a:r>
          </a:p>
        </p:txBody>
      </p:sp>
      <p:sp>
        <p:nvSpPr>
          <p:cNvPr id="5" name="Textplatzhalter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Zentrum für Lernen und Innovation</a:t>
            </a:r>
          </a:p>
          <a:p>
            <a:r>
              <a:rPr lang="de-DE" dirty="0"/>
              <a:t>Barrierefreie Medien</a:t>
            </a:r>
          </a:p>
        </p:txBody>
      </p:sp>
    </p:spTree>
    <p:extLst>
      <p:ext uri="{BB962C8B-B14F-4D97-AF65-F5344CB8AC3E}">
        <p14:creationId xmlns:p14="http://schemas.microsoft.com/office/powerpoint/2010/main" val="161333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EFFC1-A244-2CD2-DEA3-8A1F85407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FB4E33-2ABF-AD09-39BC-6A657423F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1 - Jedes Dokument und jede Webseite benötigt einen passenden Titel (title)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C59F16-9AEA-F3A6-0219-5BC46BED2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88000"/>
            <a:ext cx="5231984" cy="4221320"/>
          </a:xfrm>
        </p:spPr>
        <p:txBody>
          <a:bodyPr/>
          <a:lstStyle/>
          <a:p>
            <a:r>
              <a:rPr lang="de-DE" dirty="0"/>
              <a:t>Der Titel wird als erstes in der Sprachausgabe vorgelesen und gibt wichtige Informationen zum erwartbaren Inhalt. Im Webbrowser wird der Titel in der </a:t>
            </a:r>
            <a:r>
              <a:rPr lang="de-DE" dirty="0" err="1"/>
              <a:t>Tableiste</a:t>
            </a:r>
            <a:r>
              <a:rPr lang="de-DE" dirty="0"/>
              <a:t> im Browser angezeigt und ist eine Hilfe für die Orientierung.</a:t>
            </a:r>
          </a:p>
          <a:p>
            <a:r>
              <a:rPr lang="de-DE" dirty="0"/>
              <a:t>Im Web der </a:t>
            </a:r>
            <a:r>
              <a:rPr lang="de-DE" dirty="0" err="1"/>
              <a:t>FernUni</a:t>
            </a:r>
            <a:r>
              <a:rPr lang="de-DE" dirty="0"/>
              <a:t> wird der Titel im CMS durch die zwingende Vergabe der Überschrift 1 </a:t>
            </a:r>
            <a:br>
              <a:rPr lang="de-DE" dirty="0"/>
            </a:br>
            <a:r>
              <a:rPr lang="de-DE" dirty="0"/>
              <a:t>automatisch zusätzlich als Titel vergeben und gesichert. </a:t>
            </a:r>
          </a:p>
          <a:p>
            <a:r>
              <a:rPr lang="de-DE" dirty="0"/>
              <a:t>Bei allen Dokumenten, wie bei </a:t>
            </a:r>
            <a:r>
              <a:rPr lang="de-DE" b="1" dirty="0"/>
              <a:t>DOCX, PPT, PDF</a:t>
            </a:r>
            <a:r>
              <a:rPr lang="de-DE" dirty="0"/>
              <a:t> muss der Titel in den Einstellungen der Datei in den </a:t>
            </a:r>
            <a:r>
              <a:rPr lang="de-DE" b="1" dirty="0"/>
              <a:t>Informationen</a:t>
            </a:r>
            <a:r>
              <a:rPr lang="de-DE" dirty="0"/>
              <a:t> oder Eigenschaften stehen. </a:t>
            </a:r>
          </a:p>
          <a:p>
            <a:r>
              <a:rPr lang="de-DE" sz="1600" dirty="0"/>
              <a:t>In </a:t>
            </a:r>
            <a:r>
              <a:rPr lang="de-DE" sz="1600" b="1" dirty="0"/>
              <a:t>Acrobat PRO</a:t>
            </a:r>
            <a:r>
              <a:rPr lang="de-DE" sz="1600" dirty="0"/>
              <a:t> in den</a:t>
            </a:r>
            <a:r>
              <a:rPr lang="de-DE" sz="1600" b="1" dirty="0"/>
              <a:t> Dokumenteigenschaften – Ansicht beim Öffnen „Dokumenttitel“ einblenden!</a:t>
            </a:r>
            <a:endParaRPr lang="de-DE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3FED56-8A9D-1AF6-7E22-7AC2AA636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885C685-1C65-C6F3-3307-C066335C1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8F893C6-9DED-E966-82DC-24EC202B8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0096" y="759510"/>
            <a:ext cx="4561681" cy="216322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  <p:pic>
        <p:nvPicPr>
          <p:cNvPr id="10" name="Grafik 9" descr="Webseite">
            <a:extLst>
              <a:ext uri="{FF2B5EF4-FFF2-40B4-BE49-F238E27FC236}">
                <a16:creationId xmlns:a16="http://schemas.microsoft.com/office/drawing/2014/main" id="{6BDFCFC0-9C39-C807-D722-9D5EBEBF30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537" r="20857"/>
          <a:stretch>
            <a:fillRect/>
          </a:stretch>
        </p:blipFill>
        <p:spPr>
          <a:xfrm>
            <a:off x="5951984" y="2088000"/>
            <a:ext cx="4014446" cy="21307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3" name="Grafik 12" descr="Vergrößerung eines Tabs mit Titel  in Webseite">
            <a:extLst>
              <a:ext uri="{FF2B5EF4-FFF2-40B4-BE49-F238E27FC236}">
                <a16:creationId xmlns:a16="http://schemas.microsoft.com/office/drawing/2014/main" id="{00DBCF97-6728-AB3D-0629-88DC652590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584" r="22818" b="74090"/>
          <a:stretch>
            <a:fillRect/>
          </a:stretch>
        </p:blipFill>
        <p:spPr>
          <a:xfrm>
            <a:off x="8825672" y="2006863"/>
            <a:ext cx="2664296" cy="1062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Grafik 11" descr="Eigenschaftenfenster von Word mit dem Eingabefeld  Titel">
            <a:extLst>
              <a:ext uri="{FF2B5EF4-FFF2-40B4-BE49-F238E27FC236}">
                <a16:creationId xmlns:a16="http://schemas.microsoft.com/office/drawing/2014/main" id="{5AF5ED8A-0AF1-A051-B2CD-A0D214B7B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152" y="3702993"/>
            <a:ext cx="3785478" cy="239549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DB8306-24DE-D2C0-2F18-89B71B4079E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799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A67D0-39B1-8465-0E6F-AF753D825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BA106B-34E1-90A8-9FB4-17835EF54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2 – „Echte“ Überschriften vergeben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64415C-EF83-4ABA-FD9D-610A2D7CF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88000"/>
            <a:ext cx="7104192" cy="4338003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de-DE" b="1" dirty="0">
                <a:ea typeface="Calibri" panose="020F0502020204030204" pitchFamily="34" charset="0"/>
                <a:cs typeface="Calibri" panose="020F0502020204030204" pitchFamily="34" charset="0"/>
              </a:rPr>
              <a:t>Fette Schrift</a:t>
            </a:r>
            <a:r>
              <a:rPr lang="de-DE" sz="1800" dirty="0"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  <a:r>
              <a:rPr lang="de-DE" sz="1400" dirty="0"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&lt;strong&gt;fett&lt;/strong&gt;</a:t>
            </a:r>
            <a:r>
              <a:rPr lang="de-DE" b="1" dirty="0">
                <a:ea typeface="Calibri" panose="020F0502020204030204" pitchFamily="34" charset="0"/>
                <a:cs typeface="Calibri" panose="020F0502020204030204" pitchFamily="34" charset="0"/>
              </a:rPr>
              <a:t> ist keine Überschrift!</a:t>
            </a:r>
            <a:endParaRPr lang="de-DE" b="1" dirty="0"/>
          </a:p>
          <a:p>
            <a:pPr>
              <a:spcAft>
                <a:spcPts val="800"/>
              </a:spcAft>
            </a:pPr>
            <a:r>
              <a:rPr lang="de-DE" b="1" dirty="0"/>
              <a:t>Überschriften</a:t>
            </a:r>
            <a:r>
              <a:rPr lang="de-DE" dirty="0"/>
              <a:t> müssen als solche formatiert - und in </a:t>
            </a:r>
            <a:r>
              <a:rPr lang="de-DE" b="1" dirty="0"/>
              <a:t>hierarchisch abfallender Reihenfolge</a:t>
            </a:r>
            <a:r>
              <a:rPr lang="de-DE" dirty="0"/>
              <a:t> vergeben werden. </a:t>
            </a:r>
            <a:br>
              <a:rPr lang="de-DE" dirty="0"/>
            </a:br>
            <a:r>
              <a:rPr lang="de-DE" dirty="0"/>
              <a:t>So kann beim Screenreader mit </a:t>
            </a:r>
            <a:r>
              <a:rPr lang="de-DE" b="1" dirty="0"/>
              <a:t>Tastatureingabe „H“</a:t>
            </a:r>
            <a:r>
              <a:rPr lang="de-DE" dirty="0"/>
              <a:t> von Überschrift zu Überschrift gesprungen und die entsprechende Ebene vorgelesen werden.</a:t>
            </a:r>
          </a:p>
          <a:p>
            <a:pPr>
              <a:spcAft>
                <a:spcPts val="800"/>
              </a:spcAft>
            </a:pP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&lt;h1&gt;Überschrift 1&lt;/h1&gt; </a:t>
            </a:r>
            <a:b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&lt;h2&gt;Überschrift 2&lt;/h2&gt; </a:t>
            </a:r>
            <a:b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de-DE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&lt;h3&gt;Überschrift 3&lt;/h3&gt;</a:t>
            </a:r>
            <a:endParaRPr lang="de-DE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800"/>
              </a:spcAft>
            </a:pPr>
            <a:r>
              <a:rPr lang="de-DE" sz="1600" dirty="0">
                <a:cs typeface="Courier New" panose="02070309020205020404" pitchFamily="49" charset="0"/>
              </a:rPr>
              <a:t>Texte in Webseiten und Dokumenten mit Überschriften sinnvoll strukturieren</a:t>
            </a:r>
            <a:r>
              <a:rPr lang="de-DE" sz="1600" dirty="0">
                <a:latin typeface="+mj-lt"/>
                <a:cs typeface="Courier New" panose="02070309020205020404" pitchFamily="49" charset="0"/>
              </a:rPr>
              <a:t>. </a:t>
            </a:r>
          </a:p>
          <a:p>
            <a:pPr lvl="1">
              <a:spcAft>
                <a:spcPts val="800"/>
              </a:spcAft>
            </a:pPr>
            <a:r>
              <a:rPr lang="de-DE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H5 </a:t>
            </a:r>
            <a:r>
              <a:rPr lang="de-DE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als einleitende</a:t>
            </a:r>
            <a:r>
              <a:rPr lang="de-DE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Überschrift</a:t>
            </a:r>
            <a:r>
              <a:rPr lang="de-DE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vor </a:t>
            </a:r>
            <a:r>
              <a:rPr lang="de-DE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H2</a:t>
            </a:r>
            <a:r>
              <a:rPr lang="de-DE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zu setzen wäre falsch.</a:t>
            </a:r>
          </a:p>
          <a:p>
            <a:pPr lvl="1">
              <a:spcAft>
                <a:spcPts val="800"/>
              </a:spcAft>
            </a:pPr>
            <a:r>
              <a:rPr lang="de-DE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H5</a:t>
            </a:r>
            <a:r>
              <a:rPr lang="de-DE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als </a:t>
            </a:r>
            <a:r>
              <a:rPr lang="de-DE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letzte Überschrift</a:t>
            </a:r>
            <a:r>
              <a:rPr lang="de-DE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des vorherigen Kapitels wäre richtig.</a:t>
            </a:r>
            <a:endParaRPr lang="de-DE" b="1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</a:pPr>
            <a:r>
              <a:rPr lang="de-DE" b="1" dirty="0">
                <a:latin typeface="+mj-lt"/>
              </a:rPr>
              <a:t>Im Web</a:t>
            </a:r>
            <a:r>
              <a:rPr lang="de-DE" dirty="0">
                <a:latin typeface="+mj-lt"/>
              </a:rPr>
              <a:t> gibt es </a:t>
            </a:r>
            <a:r>
              <a:rPr lang="de-DE" b="1" dirty="0">
                <a:latin typeface="+mj-lt"/>
              </a:rPr>
              <a:t>nur eine H1</a:t>
            </a:r>
            <a:r>
              <a:rPr lang="de-DE" dirty="0">
                <a:latin typeface="+mj-lt"/>
              </a:rPr>
              <a:t>, was zugleich der Titel ist! </a:t>
            </a: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de-DE" i="1" dirty="0">
                <a:latin typeface="+mj-lt"/>
              </a:rPr>
              <a:t>Kontrolle für Web: </a:t>
            </a:r>
            <a:r>
              <a:rPr lang="de-DE" sz="1800" i="1" dirty="0" err="1">
                <a:hlinkClick r:id="rId3"/>
              </a:rPr>
              <a:t>Headingsmap</a:t>
            </a:r>
            <a:r>
              <a:rPr lang="de-DE" sz="1800" i="1" dirty="0">
                <a:hlinkClick r:id="rId3"/>
              </a:rPr>
              <a:t>  Chrome</a:t>
            </a:r>
            <a:r>
              <a:rPr lang="de-DE" sz="1800" i="1" dirty="0"/>
              <a:t>, </a:t>
            </a:r>
            <a:r>
              <a:rPr lang="de-DE" sz="1800" i="1" dirty="0" err="1">
                <a:hlinkClick r:id="rId4"/>
              </a:rPr>
              <a:t>Headingsmap</a:t>
            </a:r>
            <a:r>
              <a:rPr lang="de-DE" sz="1800" i="1" dirty="0">
                <a:hlinkClick r:id="rId4"/>
              </a:rPr>
              <a:t> – Firefox</a:t>
            </a:r>
            <a:endParaRPr lang="de-DE" i="1" dirty="0">
              <a:latin typeface="+mj-lt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13A7B6-400A-2DFB-2E0C-FF2F1EF44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D82BAF-7FF8-1BFE-DA1E-1E54BA7F1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7CC1DE-B4F3-FC17-F3D8-83D89E44E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ZLI – barrierefreie Medien</a:t>
            </a:r>
          </a:p>
        </p:txBody>
      </p:sp>
      <p:pic>
        <p:nvPicPr>
          <p:cNvPr id="14" name="Grafik 13" descr="Screenshot von Headingsmap mit hierarchisch angeordneten Überschriften und einem Fehler , der rot markiert ist.">
            <a:extLst>
              <a:ext uri="{FF2B5EF4-FFF2-40B4-BE49-F238E27FC236}">
                <a16:creationId xmlns:a16="http://schemas.microsoft.com/office/drawing/2014/main" id="{18CEB94C-451B-B8D1-9216-5B5936D4F8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216" y="1639987"/>
            <a:ext cx="3347816" cy="4458503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0E43CB2-42F4-E030-6793-5FD81368A1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2819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93507-B13F-5E95-1F65-F3941E9D3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6F10FC-070F-A119-FE19-F063D81D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3 – Was drauf steht ist auch drin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021855-CB35-74D1-4A75-AEA62776F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88000"/>
            <a:ext cx="10800000" cy="3933287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de-DE" sz="1800" b="1" dirty="0"/>
              <a:t>Inhaltstragende Überschriftentexte vergeben, die Hinweise auf das Erwartbare geben.</a:t>
            </a:r>
          </a:p>
          <a:p>
            <a:pPr>
              <a:spcAft>
                <a:spcPts val="800"/>
              </a:spcAft>
            </a:pPr>
            <a:r>
              <a:rPr lang="de-DE" sz="2400" b="1" dirty="0"/>
              <a:t>Herzlich willkommen</a:t>
            </a:r>
            <a:r>
              <a:rPr lang="de-DE" sz="3200" b="1" dirty="0"/>
              <a:t> </a:t>
            </a:r>
            <a:r>
              <a:rPr lang="de-DE" sz="1800" dirty="0"/>
              <a:t>ist keine inhaltstragende Überschrift!</a:t>
            </a:r>
          </a:p>
          <a:p>
            <a:pPr>
              <a:spcAft>
                <a:spcPts val="800"/>
              </a:spcAft>
            </a:pPr>
            <a:r>
              <a:rPr lang="de-DE" sz="1800" b="1" dirty="0">
                <a:latin typeface="+mj-lt"/>
              </a:rPr>
              <a:t>Überschriften k</a:t>
            </a:r>
            <a:r>
              <a:rPr lang="de-DE" sz="1800" b="1" dirty="0"/>
              <a:t>ündigen den Inhalt</a:t>
            </a:r>
            <a:r>
              <a:rPr lang="de-DE" sz="1800" dirty="0"/>
              <a:t> einer Seite oder </a:t>
            </a:r>
            <a:r>
              <a:rPr lang="de-DE" sz="1800" b="1" dirty="0"/>
              <a:t>eines Abschnitt</a:t>
            </a:r>
            <a:r>
              <a:rPr lang="de-DE" sz="1800" dirty="0"/>
              <a:t>s an.</a:t>
            </a:r>
            <a:r>
              <a:rPr lang="de-DE" sz="1800" b="1" dirty="0">
                <a:latin typeface="+mj-lt"/>
              </a:rPr>
              <a:t> </a:t>
            </a:r>
            <a:endParaRPr lang="de-DE" sz="1800" dirty="0">
              <a:latin typeface="+mj-lt"/>
            </a:endParaRPr>
          </a:p>
          <a:p>
            <a:pPr>
              <a:spcAft>
                <a:spcPts val="800"/>
              </a:spcAft>
            </a:pPr>
            <a:r>
              <a:rPr lang="de-DE" sz="1800" b="1" dirty="0"/>
              <a:t>Für</a:t>
            </a:r>
            <a:r>
              <a:rPr lang="de-DE" sz="1800" dirty="0"/>
              <a:t> </a:t>
            </a:r>
            <a:r>
              <a:rPr lang="de-DE" sz="1800" b="1" dirty="0"/>
              <a:t>Suchmaschinen</a:t>
            </a:r>
            <a:r>
              <a:rPr lang="de-DE" sz="1800" dirty="0"/>
              <a:t> sind inhaltstragende Überschriften </a:t>
            </a:r>
            <a:r>
              <a:rPr lang="de-DE" sz="1800" b="1" dirty="0"/>
              <a:t>relevant</a:t>
            </a:r>
            <a:r>
              <a:rPr lang="de-DE" sz="1800" dirty="0"/>
              <a:t>!</a:t>
            </a:r>
            <a:endParaRPr lang="de-DE" sz="1800" dirty="0">
              <a:latin typeface="+mj-lt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91041E-AE86-28F5-90FB-9DED913F6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AAE4F37-78F0-2C08-7E15-349E44164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D269BD5-FBB5-F566-5794-BFA121D88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ZLI – barrierefreie Medien</a:t>
            </a:r>
          </a:p>
        </p:txBody>
      </p:sp>
      <p:pic>
        <p:nvPicPr>
          <p:cNvPr id="12" name="Grafik 11" descr="Oberer Teil der Webseite mit der H1 Überschrift Digitale Barrierefreiheit an der FernUni ">
            <a:extLst>
              <a:ext uri="{FF2B5EF4-FFF2-40B4-BE49-F238E27FC236}">
                <a16:creationId xmlns:a16="http://schemas.microsoft.com/office/drawing/2014/main" id="{F0B75643-902B-4C30-D4D2-2266210B15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581"/>
          <a:stretch>
            <a:fillRect/>
          </a:stretch>
        </p:blipFill>
        <p:spPr>
          <a:xfrm>
            <a:off x="845715" y="4170500"/>
            <a:ext cx="7050485" cy="1927990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6DF208-DB8A-1DBB-900B-EF69929731E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4</a:t>
            </a:fld>
            <a:endParaRPr lang="de-DE" dirty="0"/>
          </a:p>
        </p:txBody>
      </p:sp>
      <p:sp>
        <p:nvSpPr>
          <p:cNvPr id="13" name="Richtungspfeil 5">
            <a:extLst>
              <a:ext uri="{FF2B5EF4-FFF2-40B4-BE49-F238E27FC236}">
                <a16:creationId xmlns:a16="http://schemas.microsoft.com/office/drawing/2014/main" id="{3346B324-16D6-7F5F-8583-708B8D55E6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176119" y="5517232"/>
            <a:ext cx="1061738" cy="518119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/>
              <a:t>H1</a:t>
            </a:r>
          </a:p>
        </p:txBody>
      </p:sp>
    </p:spTree>
    <p:extLst>
      <p:ext uri="{BB962C8B-B14F-4D97-AF65-F5344CB8AC3E}">
        <p14:creationId xmlns:p14="http://schemas.microsoft.com/office/powerpoint/2010/main" val="20175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02EBB7-7B63-3E61-BE63-4177FB594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4 – Kein finden Sie </a:t>
            </a:r>
            <a:r>
              <a:rPr lang="de-DE" u="sng" dirty="0"/>
              <a:t>hier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967BB5-F914-6A25-D830-3ADB6C17C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1" y="2088000"/>
            <a:ext cx="5817996" cy="393328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de-DE" dirty="0"/>
              <a:t>„… finden Sie </a:t>
            </a:r>
            <a:r>
              <a:rPr lang="de-DE" b="1" u="sng" dirty="0">
                <a:solidFill>
                  <a:srgbClr val="0432FF"/>
                </a:solidFill>
              </a:rPr>
              <a:t>hier</a:t>
            </a:r>
            <a:r>
              <a:rPr lang="de-DE" dirty="0"/>
              <a:t>“  ist</a:t>
            </a:r>
            <a:r>
              <a:rPr lang="de-DE" b="1" dirty="0"/>
              <a:t> </a:t>
            </a:r>
            <a:r>
              <a:rPr lang="de-DE" dirty="0"/>
              <a:t>als </a:t>
            </a:r>
            <a:r>
              <a:rPr lang="de-DE" dirty="0" err="1"/>
              <a:t>Linkziel</a:t>
            </a:r>
            <a:r>
              <a:rPr lang="de-DE" dirty="0"/>
              <a:t> ungeeignet! 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de-DE" b="1" u="sng" dirty="0">
                <a:solidFill>
                  <a:srgbClr val="0432FF"/>
                </a:solidFill>
              </a:rPr>
              <a:t>Hier</a:t>
            </a:r>
            <a:r>
              <a:rPr lang="de-DE" dirty="0"/>
              <a:t> hat keinerlei Aussagekraft zu dem erwartbaren Link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de-DE" dirty="0"/>
              <a:t>Stattdessen direkt das Ziel des Links beschreiben </a:t>
            </a:r>
            <a:br>
              <a:rPr lang="de-DE" dirty="0"/>
            </a:br>
            <a:r>
              <a:rPr lang="de-DE" dirty="0"/>
              <a:t>z. B. </a:t>
            </a:r>
            <a:r>
              <a:rPr lang="de-DE" b="1" u="sng" dirty="0">
                <a:solidFill>
                  <a:srgbClr val="0432FF"/>
                </a:solidFill>
              </a:rPr>
              <a:t>Anreise zum Campus</a:t>
            </a:r>
          </a:p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de-DE" dirty="0"/>
              <a:t>Blinde Menschen </a:t>
            </a:r>
            <a:r>
              <a:rPr lang="de-DE" b="1" dirty="0" err="1"/>
              <a:t>tabben</a:t>
            </a:r>
            <a:r>
              <a:rPr lang="de-DE" dirty="0"/>
              <a:t> sich oft mit er Tastatur durch die</a:t>
            </a:r>
            <a:r>
              <a:rPr lang="de-DE" b="1" dirty="0"/>
              <a:t> Links</a:t>
            </a:r>
            <a:r>
              <a:rPr lang="de-DE" dirty="0"/>
              <a:t> einer Webseite. Das Wort „Hier“ hilft nicht weiter! 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None/>
            </a:pPr>
            <a:br>
              <a:rPr lang="de-DE" sz="1600" b="1" dirty="0"/>
            </a:br>
            <a:endParaRPr lang="de-DE" sz="1600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269794-9CB8-9B75-6039-83B40DE58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CB430C-2725-3268-7467-E3267E70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pic>
        <p:nvPicPr>
          <p:cNvPr id="10" name="Grafik 9" descr="Foto vom Campus der FernUni. Im Vordergrund wehen die Fahnen der Fakultäten">
            <a:extLst>
              <a:ext uri="{FF2B5EF4-FFF2-40B4-BE49-F238E27FC236}">
                <a16:creationId xmlns:a16="http://schemas.microsoft.com/office/drawing/2014/main" id="{93A0F9F9-DBE3-4BDB-01AD-C5D1FA11D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687" y="2088000"/>
            <a:ext cx="4700965" cy="2810041"/>
          </a:xfrm>
          <a:prstGeom prst="rect">
            <a:avLst/>
          </a:prstGeom>
        </p:spPr>
      </p:pic>
      <p:sp>
        <p:nvSpPr>
          <p:cNvPr id="11" name="Textfeld 10" descr="Das Wort &quot;Hier&quot;">
            <a:extLst>
              <a:ext uri="{FF2B5EF4-FFF2-40B4-BE49-F238E27FC236}">
                <a16:creationId xmlns:a16="http://schemas.microsoft.com/office/drawing/2014/main" id="{3C4858DE-EE16-51C6-7865-565E84E9A589}"/>
              </a:ext>
            </a:extLst>
          </p:cNvPr>
          <p:cNvSpPr txBox="1"/>
          <p:nvPr/>
        </p:nvSpPr>
        <p:spPr>
          <a:xfrm>
            <a:off x="8544272" y="2202190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bg1"/>
                </a:solidFill>
              </a:rPr>
              <a:t>Hier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9DE8A7-0B9D-E577-7EEC-9ADF8DA7430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5</a:t>
            </a:fld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85C5AA4D-0DF1-BEE9-70EC-EA2584129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5313" y="758825"/>
            <a:ext cx="4560887" cy="217488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</p:spTree>
    <p:extLst>
      <p:ext uri="{BB962C8B-B14F-4D97-AF65-F5344CB8AC3E}">
        <p14:creationId xmlns:p14="http://schemas.microsoft.com/office/powerpoint/2010/main" val="1391156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9D56DA-2F4E-2531-9CEF-9102A24E3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1522800"/>
            <a:ext cx="10800000" cy="610056"/>
          </a:xfrm>
        </p:spPr>
        <p:txBody>
          <a:bodyPr/>
          <a:lstStyle/>
          <a:p>
            <a:pPr defTabSz="985838">
              <a:tabLst>
                <a:tab pos="987425" algn="l"/>
              </a:tabLst>
            </a:pPr>
            <a:r>
              <a:rPr lang="de-DE" dirty="0"/>
              <a:t>Top 5 - Linksbündiger Flattersatz</a:t>
            </a:r>
            <a:br>
              <a:rPr lang="de-DE" dirty="0"/>
            </a:br>
            <a:r>
              <a:rPr lang="de-DE" dirty="0"/>
              <a:t>	Abstände nicht mit Leerzeichen oder -zeilen erzeugen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FAA281-85C0-DD60-F6BF-1009A689F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348880"/>
            <a:ext cx="5664032" cy="3672407"/>
          </a:xfrm>
        </p:spPr>
        <p:txBody>
          <a:bodyPr/>
          <a:lstStyle/>
          <a:p>
            <a:pPr marL="0" indent="0">
              <a:lnSpc>
                <a:spcPct val="110000"/>
              </a:lnSpc>
              <a:buNone/>
            </a:pPr>
            <a:r>
              <a:rPr lang="de-DE" dirty="0"/>
              <a:t>Die Lesbarkeit von Texten wird durch Lücken im Text beeinträchtigt. Leerzeilen und Leerzeichen erschweren die Navigation für Screenreader-Nutzer.</a:t>
            </a:r>
            <a:r>
              <a:rPr lang="de-DE" dirty="0">
                <a:sym typeface="Wingdings" pitchFamily="2" charset="2"/>
              </a:rPr>
              <a:t> </a:t>
            </a:r>
            <a:endParaRPr lang="de-DE" dirty="0"/>
          </a:p>
          <a:p>
            <a:pPr>
              <a:lnSpc>
                <a:spcPct val="110000"/>
              </a:lnSpc>
            </a:pPr>
            <a:r>
              <a:rPr lang="de-DE" b="1" dirty="0"/>
              <a:t>Linksbündiger Flattersatz</a:t>
            </a:r>
            <a:r>
              <a:rPr lang="de-DE" dirty="0"/>
              <a:t> ermöglicht gleichmäßigen Lesefluss ohne Lücken und erleichtert das Springen zur nächsten Zeile</a:t>
            </a:r>
          </a:p>
          <a:p>
            <a:pPr>
              <a:lnSpc>
                <a:spcPct val="110000"/>
              </a:lnSpc>
            </a:pPr>
            <a:r>
              <a:rPr lang="de-DE" dirty="0"/>
              <a:t>Bei Word </a:t>
            </a:r>
            <a:r>
              <a:rPr lang="de-DE" b="1" dirty="0"/>
              <a:t>Zeilenabstände</a:t>
            </a:r>
            <a:r>
              <a:rPr lang="de-DE" dirty="0"/>
              <a:t> immer über den </a:t>
            </a:r>
            <a:r>
              <a:rPr lang="de-DE" b="1" dirty="0"/>
              <a:t>Absatzabstand</a:t>
            </a:r>
            <a:r>
              <a:rPr lang="de-DE" dirty="0"/>
              <a:t> erhöhen.</a:t>
            </a:r>
          </a:p>
          <a:p>
            <a:pPr>
              <a:lnSpc>
                <a:spcPct val="110000"/>
              </a:lnSpc>
            </a:pPr>
            <a:r>
              <a:rPr lang="de-DE" b="1" dirty="0"/>
              <a:t>Statt Leerzeichen</a:t>
            </a:r>
            <a:r>
              <a:rPr lang="de-DE" dirty="0"/>
              <a:t> Abstände besser über definierte </a:t>
            </a:r>
            <a:r>
              <a:rPr lang="de-DE" b="1" dirty="0"/>
              <a:t>Tabstopps</a:t>
            </a:r>
            <a:r>
              <a:rPr lang="de-DE" dirty="0"/>
              <a:t> einfügen.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1A08FB-ACF4-34CE-3E70-866ABBA55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CFF528-4FF1-481F-BF1B-946B71883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Ingrid Lacher</a:t>
            </a:r>
            <a:endParaRPr lang="de-DE" dirty="0"/>
          </a:p>
        </p:txBody>
      </p:sp>
      <p:pic>
        <p:nvPicPr>
          <p:cNvPr id="9" name="Grafik 8" descr="Absatfenster aus Word zur Vergabe von Abständen. Der Abstand für Zeilen ist gelb markiert.">
            <a:extLst>
              <a:ext uri="{FF2B5EF4-FFF2-40B4-BE49-F238E27FC236}">
                <a16:creationId xmlns:a16="http://schemas.microsoft.com/office/drawing/2014/main" id="{C244B69D-23AA-802B-9B5F-EA69718C7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080" y="2492896"/>
            <a:ext cx="4465707" cy="3375953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784532-4C44-D838-EC17-E01B5E4D9A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6</a:t>
            </a:fld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287E823B-E4EA-0C7A-4F80-FB377A3E9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5313" y="758825"/>
            <a:ext cx="4560887" cy="217488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</p:spTree>
    <p:extLst>
      <p:ext uri="{BB962C8B-B14F-4D97-AF65-F5344CB8AC3E}">
        <p14:creationId xmlns:p14="http://schemas.microsoft.com/office/powerpoint/2010/main" val="347066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A0E08-CC78-261B-A20B-2F28D7A59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2608E-6DF6-B071-4D8E-991F62188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6 – Tabellen mit Kopfzeile zur Datenstrukturierung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027CF3-61DB-FCC1-647E-047099609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88000"/>
            <a:ext cx="10800000" cy="4338003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dirty="0"/>
              <a:t>Tabellen </a:t>
            </a:r>
            <a:r>
              <a:rPr lang="de-DE" b="1" dirty="0"/>
              <a:t>nur zur Datenstrukturierung</a:t>
            </a:r>
            <a:r>
              <a:rPr lang="de-DE" dirty="0"/>
              <a:t> mit einer Kopfzeile umsetzen. </a:t>
            </a:r>
            <a:br>
              <a:rPr lang="de-DE" dirty="0"/>
            </a:br>
            <a:r>
              <a:rPr lang="de-DE" b="1" dirty="0"/>
              <a:t>Jede Tabellenzelle</a:t>
            </a:r>
            <a:r>
              <a:rPr lang="de-DE" dirty="0"/>
              <a:t> 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td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de-DE" dirty="0"/>
              <a:t> benötigt einen </a:t>
            </a:r>
            <a:r>
              <a:rPr lang="de-DE" b="1" dirty="0"/>
              <a:t>passenden Tabellenkopf 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th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de-DE" dirty="0"/>
              <a:t>, um den Kontext herzustellen.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de-DE" dirty="0"/>
              <a:t>Tabellen </a:t>
            </a:r>
            <a:r>
              <a:rPr lang="de-DE" b="1" dirty="0"/>
              <a:t>nicht zur Positionierung</a:t>
            </a:r>
            <a:r>
              <a:rPr lang="de-DE" dirty="0"/>
              <a:t> von Text oder Grafik nutzen.</a:t>
            </a:r>
          </a:p>
          <a:p>
            <a:pPr>
              <a:spcAft>
                <a:spcPts val="600"/>
              </a:spcAft>
            </a:pPr>
            <a:r>
              <a:rPr lang="de-DE" b="1" dirty="0"/>
              <a:t>Vermeiden</a:t>
            </a:r>
            <a:r>
              <a:rPr lang="de-DE" dirty="0"/>
              <a:t> </a:t>
            </a:r>
            <a:r>
              <a:rPr lang="de-DE" b="1" dirty="0"/>
              <a:t>großer, komplexer Tabellen</a:t>
            </a:r>
            <a:r>
              <a:rPr lang="de-DE" dirty="0"/>
              <a:t>! </a:t>
            </a:r>
            <a:r>
              <a:rPr lang="de-DE" b="1" dirty="0"/>
              <a:t>Keine verbundenen Zellen</a:t>
            </a:r>
            <a:r>
              <a:rPr lang="de-DE" dirty="0"/>
              <a:t> </a:t>
            </a:r>
            <a:r>
              <a:rPr lang="de-DE" b="1" dirty="0"/>
              <a:t>erzeugen! </a:t>
            </a:r>
          </a:p>
          <a:p>
            <a:pPr>
              <a:spcAft>
                <a:spcPts val="600"/>
              </a:spcAft>
            </a:pPr>
            <a:r>
              <a:rPr lang="de-DE" dirty="0"/>
              <a:t>Große Tabellen in </a:t>
            </a:r>
            <a:r>
              <a:rPr lang="de-DE" b="1" dirty="0"/>
              <a:t>kleine Tabellen</a:t>
            </a:r>
            <a:r>
              <a:rPr lang="de-DE" dirty="0"/>
              <a:t> </a:t>
            </a:r>
            <a:r>
              <a:rPr lang="de-DE" b="1" dirty="0"/>
              <a:t>mit</a:t>
            </a:r>
            <a:r>
              <a:rPr lang="de-DE" dirty="0"/>
              <a:t> entsprechenden „echten“ </a:t>
            </a:r>
            <a:r>
              <a:rPr lang="de-DE" b="1" dirty="0"/>
              <a:t>Überschriften auflösen.</a:t>
            </a:r>
          </a:p>
          <a:p>
            <a:endParaRPr lang="de-DE" dirty="0">
              <a:latin typeface="+mj-lt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E080FA-AA99-659E-7898-1ED46938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430BA9-7117-583F-F944-5E3504EE1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98F58E8D-B01B-7668-25FA-99E6957CA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60096" y="759510"/>
            <a:ext cx="4561681" cy="216322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C13AE1FB-4EEF-F3AC-496F-C7ED211E0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08418"/>
              </p:ext>
            </p:extLst>
          </p:nvPr>
        </p:nvGraphicFramePr>
        <p:xfrm>
          <a:off x="1055440" y="4523986"/>
          <a:ext cx="2788680" cy="81121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262380">
                  <a:extLst>
                    <a:ext uri="{9D8B030D-6E8A-4147-A177-3AD203B41FA5}">
                      <a16:colId xmlns:a16="http://schemas.microsoft.com/office/drawing/2014/main" val="120814202"/>
                    </a:ext>
                  </a:extLst>
                </a:gridCol>
                <a:gridCol w="1526300">
                  <a:extLst>
                    <a:ext uri="{9D8B030D-6E8A-4147-A177-3AD203B41FA5}">
                      <a16:colId xmlns:a16="http://schemas.microsoft.com/office/drawing/2014/main" val="983980595"/>
                    </a:ext>
                  </a:extLst>
                </a:gridCol>
              </a:tblGrid>
              <a:tr h="331258">
                <a:tc>
                  <a:txBody>
                    <a:bodyPr/>
                    <a:lstStyle/>
                    <a:p>
                      <a:r>
                        <a:rPr lang="de-DE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Kopfzelle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Kopfzelle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672880"/>
                  </a:ext>
                </a:extLst>
              </a:tr>
              <a:tr h="445454">
                <a:tc>
                  <a:txBody>
                    <a:bodyPr/>
                    <a:lstStyle/>
                    <a:p>
                      <a:r>
                        <a:rPr lang="de-DE" sz="1800" dirty="0"/>
                        <a:t>Datenzelle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Datenzelle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909825"/>
                  </a:ext>
                </a:extLst>
              </a:tr>
            </a:tbl>
          </a:graphicData>
        </a:graphic>
      </p:graphicFrame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10566439-19FA-A5F9-178B-E35693401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13048"/>
              </p:ext>
            </p:extLst>
          </p:nvPr>
        </p:nvGraphicFramePr>
        <p:xfrm>
          <a:off x="4851229" y="4080844"/>
          <a:ext cx="2788680" cy="1977600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352184">
                  <a:extLst>
                    <a:ext uri="{9D8B030D-6E8A-4147-A177-3AD203B41FA5}">
                      <a16:colId xmlns:a16="http://schemas.microsoft.com/office/drawing/2014/main" val="3188658570"/>
                    </a:ext>
                  </a:extLst>
                </a:gridCol>
                <a:gridCol w="1436496">
                  <a:extLst>
                    <a:ext uri="{9D8B030D-6E8A-4147-A177-3AD203B41FA5}">
                      <a16:colId xmlns:a16="http://schemas.microsoft.com/office/drawing/2014/main" val="120814202"/>
                    </a:ext>
                  </a:extLst>
                </a:gridCol>
              </a:tblGrid>
              <a:tr h="4369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Anmeldungen 2025 </a:t>
                      </a:r>
                      <a:r>
                        <a:rPr lang="de-DE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2400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</a:t>
                      </a:r>
                      <a:endParaRPr lang="de-DE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de-DE" sz="2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2010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672880"/>
                  </a:ext>
                </a:extLst>
              </a:tr>
              <a:tr h="380100">
                <a:tc>
                  <a:txBody>
                    <a:bodyPr/>
                    <a:lstStyle/>
                    <a:p>
                      <a:r>
                        <a:rPr lang="de-DE" sz="1800" b="1" dirty="0"/>
                        <a:t>Monat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1" dirty="0"/>
                        <a:t>Anzahl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018819"/>
                  </a:ext>
                </a:extLst>
              </a:tr>
              <a:tr h="380100">
                <a:tc>
                  <a:txBody>
                    <a:bodyPr/>
                    <a:lstStyle/>
                    <a:p>
                      <a:r>
                        <a:rPr lang="de-DE" sz="1800" b="0" dirty="0"/>
                        <a:t>Januar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909825"/>
                  </a:ext>
                </a:extLst>
              </a:tr>
              <a:tr h="380100">
                <a:tc>
                  <a:txBody>
                    <a:bodyPr/>
                    <a:lstStyle/>
                    <a:p>
                      <a:r>
                        <a:rPr lang="de-DE" sz="1800" b="0" dirty="0"/>
                        <a:t>Februar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497363"/>
                  </a:ext>
                </a:extLst>
              </a:tr>
              <a:tr h="380100">
                <a:tc>
                  <a:txBody>
                    <a:bodyPr/>
                    <a:lstStyle/>
                    <a:p>
                      <a:r>
                        <a:rPr lang="de-DE" sz="1800" b="0" dirty="0"/>
                        <a:t>März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020781"/>
                  </a:ext>
                </a:extLst>
              </a:tr>
            </a:tbl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:a16="http://schemas.microsoft.com/office/drawing/2014/main" id="{77263587-0717-CFFC-C9AC-5F4EDC9EBA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082931" y="3925736"/>
            <a:ext cx="26885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Anmeldungen 2025 </a:t>
            </a:r>
            <a:r>
              <a:rPr lang="de-DE" sz="2400" b="1" dirty="0">
                <a:sym typeface="Wingdings" pitchFamily="2" charset="2"/>
              </a:rPr>
              <a:t></a:t>
            </a:r>
            <a:r>
              <a:rPr lang="de-DE" b="1" dirty="0"/>
              <a:t> </a:t>
            </a:r>
          </a:p>
          <a:p>
            <a:endParaRPr lang="de-DE" dirty="0"/>
          </a:p>
        </p:txBody>
      </p:sp>
      <p:graphicFrame>
        <p:nvGraphicFramePr>
          <p:cNvPr id="11" name="Tabelle 10">
            <a:extLst>
              <a:ext uri="{FF2B5EF4-FFF2-40B4-BE49-F238E27FC236}">
                <a16:creationId xmlns:a16="http://schemas.microsoft.com/office/drawing/2014/main" id="{CF2E214D-A7DD-E6FF-2A45-B2D21931C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84250"/>
              </p:ext>
            </p:extLst>
          </p:nvPr>
        </p:nvGraphicFramePr>
        <p:xfrm>
          <a:off x="8171921" y="4494701"/>
          <a:ext cx="2314685" cy="1463040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122352">
                  <a:extLst>
                    <a:ext uri="{9D8B030D-6E8A-4147-A177-3AD203B41FA5}">
                      <a16:colId xmlns:a16="http://schemas.microsoft.com/office/drawing/2014/main" val="3188658570"/>
                    </a:ext>
                  </a:extLst>
                </a:gridCol>
                <a:gridCol w="1192333">
                  <a:extLst>
                    <a:ext uri="{9D8B030D-6E8A-4147-A177-3AD203B41FA5}">
                      <a16:colId xmlns:a16="http://schemas.microsoft.com/office/drawing/2014/main" val="120814202"/>
                    </a:ext>
                  </a:extLst>
                </a:gridCol>
              </a:tblGrid>
              <a:tr h="209844">
                <a:tc>
                  <a:txBody>
                    <a:bodyPr/>
                    <a:lstStyle/>
                    <a:p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Monat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b="1" dirty="0">
                          <a:solidFill>
                            <a:schemeClr val="tx1"/>
                          </a:solidFill>
                        </a:rPr>
                        <a:t>Anzahl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018819"/>
                  </a:ext>
                </a:extLst>
              </a:tr>
              <a:tr h="303405">
                <a:tc>
                  <a:txBody>
                    <a:bodyPr/>
                    <a:lstStyle/>
                    <a:p>
                      <a:r>
                        <a:rPr lang="de-DE" sz="1800" b="0" dirty="0"/>
                        <a:t>Januar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150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909825"/>
                  </a:ext>
                </a:extLst>
              </a:tr>
              <a:tr h="303405">
                <a:tc>
                  <a:txBody>
                    <a:bodyPr/>
                    <a:lstStyle/>
                    <a:p>
                      <a:r>
                        <a:rPr lang="de-DE" sz="1800" b="0" dirty="0"/>
                        <a:t>Februar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8497363"/>
                  </a:ext>
                </a:extLst>
              </a:tr>
              <a:tr h="303405">
                <a:tc>
                  <a:txBody>
                    <a:bodyPr/>
                    <a:lstStyle/>
                    <a:p>
                      <a:r>
                        <a:rPr lang="de-DE" sz="1800" b="0" dirty="0"/>
                        <a:t>März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240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8020781"/>
                  </a:ext>
                </a:extLst>
              </a:tr>
            </a:tbl>
          </a:graphicData>
        </a:graphic>
      </p:graphicFrame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47505D-BA0E-4B53-F7C3-2DC0DB7294F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944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5D18C-9494-7360-AFBF-EECD3AC89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7 - Dokumente auf Barrierefreiheit überprüfen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C17BA2-ECDA-0C4B-A110-7F194F528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88000"/>
            <a:ext cx="4799936" cy="4077304"/>
          </a:xfrm>
        </p:spPr>
        <p:txBody>
          <a:bodyPr/>
          <a:lstStyle/>
          <a:p>
            <a:r>
              <a:rPr lang="de-DE" b="1" dirty="0"/>
              <a:t>DOCX, PPT, PDF </a:t>
            </a:r>
            <a:br>
              <a:rPr lang="de-DE" dirty="0"/>
            </a:br>
            <a:r>
              <a:rPr lang="de-DE" dirty="0"/>
              <a:t>barrierefrei gestalten und überprüfen. </a:t>
            </a:r>
            <a:br>
              <a:rPr lang="de-DE" dirty="0"/>
            </a:br>
            <a:r>
              <a:rPr lang="de-DE" dirty="0"/>
              <a:t>Besonders dann, wenn sie online zur Verfügung gestellt werden!</a:t>
            </a:r>
          </a:p>
          <a:p>
            <a:r>
              <a:rPr lang="de-DE" b="1" dirty="0"/>
              <a:t>Word und PowerPoint: </a:t>
            </a:r>
            <a:br>
              <a:rPr lang="de-DE" dirty="0"/>
            </a:br>
            <a:r>
              <a:rPr lang="de-DE" dirty="0"/>
              <a:t>„Barrierefreiheit überprüfen“ </a:t>
            </a:r>
          </a:p>
          <a:p>
            <a:r>
              <a:rPr lang="de-DE" sz="1800" b="1" dirty="0"/>
              <a:t>PDF:</a:t>
            </a:r>
            <a:br>
              <a:rPr lang="de-DE" sz="1800" dirty="0"/>
            </a:br>
            <a:r>
              <a:rPr lang="de-DE" i="1" dirty="0">
                <a:hlinkClick r:id="rId3"/>
              </a:rPr>
              <a:t>PAC</a:t>
            </a:r>
            <a:r>
              <a:rPr lang="de-DE" i="1" dirty="0"/>
              <a:t> </a:t>
            </a:r>
            <a:r>
              <a:rPr lang="de-DE" sz="1600" i="1" dirty="0"/>
              <a:t>(PDF </a:t>
            </a:r>
            <a:r>
              <a:rPr lang="de-DE" sz="1600" i="1" dirty="0" err="1"/>
              <a:t>Accessibility</a:t>
            </a:r>
            <a:r>
              <a:rPr lang="de-DE" sz="1600" i="1" dirty="0"/>
              <a:t> Checker – nur für Windows)</a:t>
            </a:r>
            <a:endParaRPr lang="de-DE" i="1" dirty="0"/>
          </a:p>
          <a:p>
            <a:r>
              <a:rPr lang="de-DE" b="1" dirty="0"/>
              <a:t>Hinweis! </a:t>
            </a:r>
            <a:br>
              <a:rPr lang="de-DE" b="1" dirty="0"/>
            </a:br>
            <a:r>
              <a:rPr lang="de-DE" dirty="0"/>
              <a:t>Fehlerfreiheit bei automatisierter Prüfung ist kein Garant für Barrierefreiheit, daher ist eine zusätzliche (Sicht-) Prüfung der Inhalte sinnvoll, Hilfreich ist Navigationsbereiche in Word einblenden oder Vorschau im PAC zu aktivieren.</a:t>
            </a:r>
            <a:br>
              <a:rPr lang="de-DE" b="1" dirty="0"/>
            </a:br>
            <a:endParaRPr lang="de-DE" b="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9B9C0B-5BCE-1410-D967-C2D6CD35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8229C4-EE30-C2F6-F638-2E29DE91A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pic>
        <p:nvPicPr>
          <p:cNvPr id="9" name="Grafik 8" descr="Bildschirmfoto vom Barrierefreiheit-Assistent in  PowerPoint">
            <a:extLst>
              <a:ext uri="{FF2B5EF4-FFF2-40B4-BE49-F238E27FC236}">
                <a16:creationId xmlns:a16="http://schemas.microsoft.com/office/drawing/2014/main" id="{D465AFFE-FB5A-ED44-4050-21893E6747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3827"/>
          <a:stretch>
            <a:fillRect/>
          </a:stretch>
        </p:blipFill>
        <p:spPr>
          <a:xfrm>
            <a:off x="5612543" y="2201705"/>
            <a:ext cx="2664296" cy="396359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1" name="Grafik 10" descr="Bildschirmfoto vom &#10;PDF Accessibility Checker PAC ">
            <a:extLst>
              <a:ext uri="{FF2B5EF4-FFF2-40B4-BE49-F238E27FC236}">
                <a16:creationId xmlns:a16="http://schemas.microsoft.com/office/drawing/2014/main" id="{278AA2F4-FF79-2A8C-3F58-8E275F4A16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4272" y="2201705"/>
            <a:ext cx="3101177" cy="387938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1FB19C-0578-C8F1-E82D-5EF7940DF3A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8</a:t>
            </a:fld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5F015B90-38C0-0AD9-1ADF-97EE4C538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5313" y="758825"/>
            <a:ext cx="4560887" cy="217488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</p:spTree>
    <p:extLst>
      <p:ext uri="{BB962C8B-B14F-4D97-AF65-F5344CB8AC3E}">
        <p14:creationId xmlns:p14="http://schemas.microsoft.com/office/powerpoint/2010/main" val="8844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39FE4-71B3-7D4E-FA69-D8823F943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63593F-C790-BA28-5EFD-606CDBE3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8 – Einhaltung von ausreichenden Kontrasten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678B31-E3B4-0694-824C-56288321B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88000"/>
            <a:ext cx="10416560" cy="3933287"/>
          </a:xfrm>
        </p:spPr>
        <p:txBody>
          <a:bodyPr/>
          <a:lstStyle/>
          <a:p>
            <a:r>
              <a:rPr lang="de-DE" b="1" dirty="0"/>
              <a:t>Ausreichenden Kontrast</a:t>
            </a:r>
            <a:r>
              <a:rPr lang="de-DE" dirty="0"/>
              <a:t> zum Hintergrund gewährleisten! </a:t>
            </a:r>
            <a:br>
              <a:rPr lang="de-DE" dirty="0"/>
            </a:br>
            <a:r>
              <a:rPr lang="de-DE" dirty="0"/>
              <a:t>Kontrastanalyse: </a:t>
            </a:r>
            <a:r>
              <a:rPr lang="de-DE" b="1" dirty="0"/>
              <a:t>große Schrift (3:1)</a:t>
            </a:r>
            <a:r>
              <a:rPr lang="de-DE" dirty="0"/>
              <a:t> oder für </a:t>
            </a:r>
            <a:r>
              <a:rPr lang="de-DE" b="1" dirty="0"/>
              <a:t>kleine Schrift (4,5:1)</a:t>
            </a:r>
            <a:br>
              <a:rPr lang="de-DE" dirty="0"/>
            </a:br>
            <a:r>
              <a:rPr lang="de-DE" dirty="0"/>
              <a:t>Auch bei </a:t>
            </a:r>
            <a:r>
              <a:rPr lang="de-DE" b="1" dirty="0"/>
              <a:t>Mouseover</a:t>
            </a:r>
            <a:r>
              <a:rPr lang="de-DE" dirty="0"/>
              <a:t> und </a:t>
            </a:r>
            <a:r>
              <a:rPr lang="de-DE" b="1" dirty="0"/>
              <a:t>besuchtem Link </a:t>
            </a:r>
            <a:r>
              <a:rPr lang="de-DE" dirty="0"/>
              <a:t>muss der Kontrast berücksichtigt werden! </a:t>
            </a:r>
          </a:p>
          <a:p>
            <a:r>
              <a:rPr lang="de-DE" i="1" dirty="0"/>
              <a:t>Hilfsmittel: </a:t>
            </a:r>
            <a:r>
              <a:rPr lang="de-DE" i="1" dirty="0">
                <a:hlinkClick r:id="rId3" tooltip="Siteimprove Kontrastrechner"/>
              </a:rPr>
              <a:t>Online Kontrastrechner - </a:t>
            </a:r>
            <a:r>
              <a:rPr lang="de-DE" i="1" dirty="0" err="1">
                <a:hlinkClick r:id="rId3" tooltip="Siteimprove Kontrastrechner"/>
              </a:rPr>
              <a:t>Leserlich.Info</a:t>
            </a:r>
            <a:endParaRPr lang="de-DE" i="1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de-DE" dirty="0">
              <a:latin typeface="+mj-lt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7F3CAD-3CC8-372A-95F1-4314D382F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018CE1-AA04-42FA-5F58-63CA76FD28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52F787A-0C70-EE9D-0B28-15D0262BB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ZLI – Barrierefreie Medien</a:t>
            </a:r>
          </a:p>
        </p:txBody>
      </p:sp>
      <p:pic>
        <p:nvPicPr>
          <p:cNvPr id="8" name="Grafik 7" descr="Bildschirmfoto einer Kontrastberechnung mit ausreichenden Kontrast des Blautons&#10;#004C97 zum Hintergrund #ffffff">
            <a:extLst>
              <a:ext uri="{FF2B5EF4-FFF2-40B4-BE49-F238E27FC236}">
                <a16:creationId xmlns:a16="http://schemas.microsoft.com/office/drawing/2014/main" id="{A437667D-7685-1FDA-BFBC-723757E664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72" b="32444"/>
          <a:stretch/>
        </p:blipFill>
        <p:spPr>
          <a:xfrm>
            <a:off x="903790" y="3645024"/>
            <a:ext cx="6677922" cy="2200099"/>
          </a:xfrm>
          <a:prstGeom prst="rect">
            <a:avLst/>
          </a:prstGeom>
        </p:spPr>
      </p:pic>
      <p:sp>
        <p:nvSpPr>
          <p:cNvPr id="10" name="Textfeld 9" descr="Das Wort Kontrast mit schwachem Kontrast">
            <a:extLst>
              <a:ext uri="{FF2B5EF4-FFF2-40B4-BE49-F238E27FC236}">
                <a16:creationId xmlns:a16="http://schemas.microsoft.com/office/drawing/2014/main" id="{43B7F721-4829-4C3F-2FBD-2BBCE3B883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321382" y="3834844"/>
            <a:ext cx="252028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bg1">
                    <a:lumMod val="65000"/>
                  </a:schemeClr>
                </a:solidFill>
              </a:rPr>
              <a:t>Kontrast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feld 10" descr="Trauriges Gesicht">
            <a:extLst>
              <a:ext uri="{FF2B5EF4-FFF2-40B4-BE49-F238E27FC236}">
                <a16:creationId xmlns:a16="http://schemas.microsoft.com/office/drawing/2014/main" id="{9E18E90B-48D0-9265-342C-13A81A7AC4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0874188" y="3717032"/>
            <a:ext cx="8085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</a:t>
            </a:r>
            <a:endParaRPr lang="de-DE" sz="5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 descr="Das Wort Kontrast mit austreichendem Kontrast">
            <a:extLst>
              <a:ext uri="{FF2B5EF4-FFF2-40B4-BE49-F238E27FC236}">
                <a16:creationId xmlns:a16="http://schemas.microsoft.com/office/drawing/2014/main" id="{78D53293-AA61-7C41-5B22-1F16A81B125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328248" y="4776750"/>
            <a:ext cx="2520280" cy="646331"/>
          </a:xfrm>
          <a:prstGeom prst="rect">
            <a:avLst/>
          </a:prstGeom>
          <a:noFill/>
          <a:ln>
            <a:solidFill>
              <a:srgbClr val="004C9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rgbClr val="004C97"/>
                </a:solidFill>
              </a:rPr>
              <a:t>Kontrast</a:t>
            </a:r>
            <a:endParaRPr lang="de-DE" dirty="0">
              <a:solidFill>
                <a:srgbClr val="004C97"/>
              </a:solidFill>
            </a:endParaRPr>
          </a:p>
        </p:txBody>
      </p:sp>
      <p:sp>
        <p:nvSpPr>
          <p:cNvPr id="12" name="Textfeld 11" descr="fröhliches Gesicht">
            <a:extLst>
              <a:ext uri="{FF2B5EF4-FFF2-40B4-BE49-F238E27FC236}">
                <a16:creationId xmlns:a16="http://schemas.microsoft.com/office/drawing/2014/main" id="{2A9D8139-B8BF-6E88-88E1-36630BC6C0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0874188" y="4638250"/>
            <a:ext cx="8085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>
                <a:solidFill>
                  <a:srgbClr val="004C97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</a:t>
            </a:r>
            <a:endParaRPr lang="de-DE" sz="5400" dirty="0">
              <a:solidFill>
                <a:srgbClr val="004C9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7788297-B7C6-D846-9B92-1F094041720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24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73816-315A-7BCF-6387-B0D6642C8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9 – Jedes Bild benötigt einen Alternativtext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184570-25B9-FB28-F26A-C3F5704A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88000"/>
            <a:ext cx="6609368" cy="4149312"/>
          </a:xfrm>
        </p:spPr>
        <p:txBody>
          <a:bodyPr/>
          <a:lstStyle/>
          <a:p>
            <a:r>
              <a:rPr lang="de-DE" dirty="0"/>
              <a:t>Bilder, Fotos, Diagramme benötigen einen </a:t>
            </a:r>
            <a:r>
              <a:rPr lang="de-DE" b="1" dirty="0"/>
              <a:t>Alternativtext</a:t>
            </a:r>
            <a:r>
              <a:rPr lang="de-DE" dirty="0"/>
              <a:t> bzw. eine </a:t>
            </a:r>
            <a:r>
              <a:rPr lang="de-DE" b="1" dirty="0"/>
              <a:t>Bildbeschreibung. </a:t>
            </a:r>
            <a:endParaRPr lang="de-DE" i="1" dirty="0"/>
          </a:p>
          <a:p>
            <a:r>
              <a:rPr lang="de-DE" dirty="0">
                <a:cs typeface="Courier New" panose="02070309020205020404" pitchFamily="49" charset="0"/>
              </a:rPr>
              <a:t>Der </a:t>
            </a:r>
            <a:r>
              <a:rPr lang="de-DE" b="1" dirty="0">
                <a:cs typeface="Courier New" panose="02070309020205020404" pitchFamily="49" charset="0"/>
              </a:rPr>
              <a:t>Alternativtext</a:t>
            </a:r>
            <a:r>
              <a:rPr lang="de-DE" dirty="0">
                <a:cs typeface="Courier New" panose="02070309020205020404" pitchFamily="49" charset="0"/>
              </a:rPr>
              <a:t> sollte </a:t>
            </a:r>
            <a:r>
              <a:rPr lang="de-DE" b="1" dirty="0"/>
              <a:t>kurz</a:t>
            </a:r>
            <a:r>
              <a:rPr lang="de-DE" dirty="0"/>
              <a:t> und </a:t>
            </a:r>
            <a:r>
              <a:rPr lang="de-DE" b="1" dirty="0"/>
              <a:t>aussagekräftig</a:t>
            </a:r>
            <a:r>
              <a:rPr lang="de-DE" dirty="0"/>
              <a:t>, </a:t>
            </a:r>
            <a:r>
              <a:rPr lang="de-DE" b="1" dirty="0"/>
              <a:t>kontext-bezogen</a:t>
            </a:r>
            <a:r>
              <a:rPr lang="de-DE" dirty="0"/>
              <a:t> und </a:t>
            </a:r>
            <a:r>
              <a:rPr lang="de-DE" b="1" dirty="0"/>
              <a:t>objektiv</a:t>
            </a:r>
            <a:r>
              <a:rPr lang="de-DE" dirty="0"/>
              <a:t> sein und den Zweck des Bildes vermitteln. </a:t>
            </a:r>
            <a:endParaRPr lang="de-DE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e-DE" dirty="0">
                <a:cs typeface="Courier New" panose="02070309020205020404" pitchFamily="49" charset="0"/>
              </a:rPr>
              <a:t>Bei komplexen Grafiken, wo der Alternativtext nicht ausreicht, eine </a:t>
            </a:r>
            <a:r>
              <a:rPr lang="de-DE" b="1" dirty="0">
                <a:cs typeface="Courier New" panose="02070309020205020404" pitchFamily="49" charset="0"/>
              </a:rPr>
              <a:t>Bildbeschreibung nahe der Abbildung</a:t>
            </a:r>
            <a:r>
              <a:rPr lang="de-DE" dirty="0">
                <a:cs typeface="Courier New" panose="02070309020205020404" pitchFamily="49" charset="0"/>
              </a:rPr>
              <a:t> positionieren. </a:t>
            </a:r>
          </a:p>
          <a:p>
            <a:r>
              <a:rPr lang="de-DE" b="1" dirty="0">
                <a:cs typeface="Courier New" panose="02070309020205020404" pitchFamily="49" charset="0"/>
              </a:rPr>
              <a:t>Dekorative Bilder,</a:t>
            </a:r>
            <a:r>
              <a:rPr lang="de-DE" dirty="0">
                <a:cs typeface="Courier New" panose="02070309020205020404" pitchFamily="49" charset="0"/>
              </a:rPr>
              <a:t> ohne wichtigen Inhalt </a:t>
            </a:r>
            <a:r>
              <a:rPr lang="de-DE" b="1" dirty="0">
                <a:cs typeface="Courier New" panose="02070309020205020404" pitchFamily="49" charset="0"/>
              </a:rPr>
              <a:t>dekorativ </a:t>
            </a:r>
            <a:r>
              <a:rPr lang="de-DE" dirty="0">
                <a:cs typeface="Courier New" panose="02070309020205020404" pitchFamily="49" charset="0"/>
              </a:rPr>
              <a:t>kennzeichnen.</a:t>
            </a:r>
          </a:p>
          <a:p>
            <a:r>
              <a:rPr lang="de-DE" dirty="0">
                <a:cs typeface="Courier New" panose="02070309020205020404" pitchFamily="49" charset="0"/>
              </a:rPr>
              <a:t>Bei </a:t>
            </a:r>
            <a:r>
              <a:rPr lang="de-DE" b="1" dirty="0">
                <a:cs typeface="Courier New" panose="02070309020205020404" pitchFamily="49" charset="0"/>
              </a:rPr>
              <a:t>Bildern,</a:t>
            </a:r>
            <a:r>
              <a:rPr lang="de-DE" dirty="0">
                <a:cs typeface="Courier New" panose="02070309020205020404" pitchFamily="49" charset="0"/>
              </a:rPr>
              <a:t> von denen eine </a:t>
            </a:r>
            <a:r>
              <a:rPr lang="de-DE" b="1" dirty="0">
                <a:cs typeface="Courier New" panose="02070309020205020404" pitchFamily="49" charset="0"/>
              </a:rPr>
              <a:t>Funktion</a:t>
            </a:r>
            <a:r>
              <a:rPr lang="de-DE" dirty="0">
                <a:cs typeface="Courier New" panose="02070309020205020404" pitchFamily="49" charset="0"/>
              </a:rPr>
              <a:t> ausgeht, wie eine Hinterlegung eines Links, muss die Funktion </a:t>
            </a:r>
            <a:r>
              <a:rPr lang="de-DE" b="1" dirty="0">
                <a:cs typeface="Courier New" panose="02070309020205020404" pitchFamily="49" charset="0"/>
              </a:rPr>
              <a:t>beschrieben werden</a:t>
            </a:r>
            <a:r>
              <a:rPr lang="de-DE" dirty="0">
                <a:cs typeface="Courier New" panose="02070309020205020404" pitchFamily="49" charset="0"/>
              </a:rPr>
              <a:t>. </a:t>
            </a:r>
          </a:p>
          <a:p>
            <a:pPr marL="0" indent="0">
              <a:buNone/>
            </a:pPr>
            <a:endParaRPr lang="de-DE" dirty="0">
              <a:cs typeface="Courier New" panose="02070309020205020404" pitchFamily="49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48E034-A729-E305-622C-F2B955F15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B33956-5592-0A09-7D3F-6651647671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pic>
        <p:nvPicPr>
          <p:cNvPr id="9" name="Grafik 8" descr="alt=&quot;Ansicht des Fernuni Campus mit bunten Fahnen der Fakultäten&quot;">
            <a:extLst>
              <a:ext uri="{FF2B5EF4-FFF2-40B4-BE49-F238E27FC236}">
                <a16:creationId xmlns:a16="http://schemas.microsoft.com/office/drawing/2014/main" id="{59B98DCD-AE23-D324-2FAC-FA3078474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824" y="1916832"/>
            <a:ext cx="3135720" cy="188206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9D52448F-E66D-10EF-D2AD-1C1E50E45590}"/>
              </a:ext>
            </a:extLst>
          </p:cNvPr>
          <p:cNvSpPr txBox="1"/>
          <p:nvPr/>
        </p:nvSpPr>
        <p:spPr>
          <a:xfrm>
            <a:off x="7824192" y="3798892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alt="Ansicht des Fernuni Campus mit bunten Fahnen der Fakultäten“</a:t>
            </a:r>
            <a:endParaRPr lang="de-DE" dirty="0"/>
          </a:p>
        </p:txBody>
      </p:sp>
      <p:pic>
        <p:nvPicPr>
          <p:cNvPr id="15" name="Grafik 14" descr="Haken vor dem Satz Als dekorativ markieren">
            <a:extLst>
              <a:ext uri="{FF2B5EF4-FFF2-40B4-BE49-F238E27FC236}">
                <a16:creationId xmlns:a16="http://schemas.microsoft.com/office/drawing/2014/main" id="{80F3CE60-6278-F73A-71E7-50B64F7287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535" b="23865"/>
          <a:stretch/>
        </p:blipFill>
        <p:spPr>
          <a:xfrm>
            <a:off x="7856824" y="4405944"/>
            <a:ext cx="3091708" cy="505916"/>
          </a:xfrm>
          <a:prstGeom prst="rect">
            <a:avLst/>
          </a:prstGeom>
        </p:spPr>
      </p:pic>
      <p:pic>
        <p:nvPicPr>
          <p:cNvPr id="14" name="Grafik 13" descr="Drucken">
            <a:extLst>
              <a:ext uri="{FF2B5EF4-FFF2-40B4-BE49-F238E27FC236}">
                <a16:creationId xmlns:a16="http://schemas.microsoft.com/office/drawing/2014/main" id="{51764577-C34A-AD51-C228-9DDB6C669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8832" y="5192911"/>
            <a:ext cx="664158" cy="629017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652850C-950E-90C0-D532-764B1EA2E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592990" y="5403953"/>
            <a:ext cx="14067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alt="Drucken"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F3FEAF-969E-F60B-9A78-650201898E1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10</a:t>
            </a:fld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79341B5C-D75B-5923-EFF6-4D109DBD9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5313" y="758825"/>
            <a:ext cx="4560887" cy="217488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</p:spTree>
    <p:extLst>
      <p:ext uri="{BB962C8B-B14F-4D97-AF65-F5344CB8AC3E}">
        <p14:creationId xmlns:p14="http://schemas.microsoft.com/office/powerpoint/2010/main" val="275448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1FBFC-8AF3-F1C4-B8C4-87181E9A8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1F9A00-8216-2780-CE77-FE773224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10 – Jedes Video benötigt eine Untertitelung und/oder eine Beschreibung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CC1345-CBF8-9DFF-0FAE-685EDA557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1" y="2015992"/>
            <a:ext cx="5520015" cy="4149312"/>
          </a:xfrm>
        </p:spPr>
        <p:txBody>
          <a:bodyPr/>
          <a:lstStyle/>
          <a:p>
            <a:r>
              <a:rPr lang="de-DE" dirty="0">
                <a:cs typeface="Courier New" panose="02070309020205020404" pitchFamily="49" charset="0"/>
              </a:rPr>
              <a:t>Zur verständlichen Wiedergabe ist es wichtig, Videos so zu </a:t>
            </a:r>
            <a:r>
              <a:rPr lang="de-DE" b="1" dirty="0">
                <a:cs typeface="Courier New" panose="02070309020205020404" pitchFamily="49" charset="0"/>
              </a:rPr>
              <a:t>gestalten</a:t>
            </a:r>
            <a:r>
              <a:rPr lang="de-DE" dirty="0">
                <a:cs typeface="Courier New" panose="02070309020205020404" pitchFamily="49" charset="0"/>
              </a:rPr>
              <a:t>, dass im Untertitel </a:t>
            </a:r>
            <a:r>
              <a:rPr lang="de-DE" b="1" dirty="0">
                <a:cs typeface="Courier New" panose="02070309020205020404" pitchFamily="49" charset="0"/>
              </a:rPr>
              <a:t>die dargestellten Inhalte</a:t>
            </a:r>
            <a:r>
              <a:rPr lang="de-DE" dirty="0">
                <a:cs typeface="Courier New" panose="02070309020205020404" pitchFamily="49" charset="0"/>
              </a:rPr>
              <a:t> wiedergegeben werden.</a:t>
            </a:r>
            <a:br>
              <a:rPr lang="de-DE" dirty="0">
                <a:cs typeface="Courier New" panose="02070309020205020404" pitchFamily="49" charset="0"/>
              </a:rPr>
            </a:br>
            <a:r>
              <a:rPr lang="de-DE" i="1" dirty="0">
                <a:cs typeface="Courier New" panose="02070309020205020404" pitchFamily="49" charset="0"/>
              </a:rPr>
              <a:t>Hinweis: </a:t>
            </a:r>
            <a:r>
              <a:rPr lang="de-DE" dirty="0"/>
              <a:t>In Moodle haben alle von Medial gestreamten Videos einen Untertitel.</a:t>
            </a:r>
            <a:endParaRPr lang="de-DE" b="1" i="1" dirty="0">
              <a:cs typeface="Courier New" panose="02070309020205020404" pitchFamily="49" charset="0"/>
            </a:endParaRPr>
          </a:p>
          <a:p>
            <a:r>
              <a:rPr lang="de-DE" b="1" dirty="0">
                <a:cs typeface="Courier New" panose="02070309020205020404" pitchFamily="49" charset="0"/>
              </a:rPr>
              <a:t>Tonlose oder rein musikalisch unterlegte Videos </a:t>
            </a:r>
            <a:r>
              <a:rPr lang="de-DE" dirty="0">
                <a:cs typeface="Courier New" panose="02070309020205020404" pitchFamily="49" charset="0"/>
              </a:rPr>
              <a:t>müssen beschrieben werden, da Sie sonst für Blinde nicht zugänglich sind. </a:t>
            </a:r>
            <a:br>
              <a:rPr lang="de-DE" dirty="0">
                <a:cs typeface="Courier New" panose="02070309020205020404" pitchFamily="49" charset="0"/>
              </a:rPr>
            </a:br>
            <a:r>
              <a:rPr lang="de-DE" dirty="0">
                <a:cs typeface="Courier New" panose="02070309020205020404" pitchFamily="49" charset="0"/>
              </a:rPr>
              <a:t>Umsetzungsbeispiele: </a:t>
            </a:r>
            <a:r>
              <a:rPr lang="de-DE" sz="1600" i="1" dirty="0">
                <a:cs typeface="Courier New" panose="02070309020205020404" pitchFamily="49" charset="0"/>
                <a:hlinkClick r:id="rId2"/>
              </a:rPr>
              <a:t>Medienproduktion </a:t>
            </a:r>
            <a:r>
              <a:rPr lang="de-DE" sz="1600" i="1" dirty="0">
                <a:cs typeface="Courier New" panose="02070309020205020404" pitchFamily="49" charset="0"/>
                <a:sym typeface="Wingdings" panose="05000000000000000000" pitchFamily="2" charset="2"/>
                <a:hlinkClick r:id="rId2"/>
              </a:rPr>
              <a:t> </a:t>
            </a:r>
            <a:r>
              <a:rPr lang="de-DE" sz="1600" i="1" dirty="0">
                <a:cs typeface="Courier New" panose="02070309020205020404" pitchFamily="49" charset="0"/>
                <a:hlinkClick r:id="rId2"/>
              </a:rPr>
              <a:t>Videostudio</a:t>
            </a:r>
            <a:r>
              <a:rPr lang="de-DE" sz="1800" i="1" dirty="0">
                <a:cs typeface="Courier New" panose="02070309020205020404" pitchFamily="49" charset="0"/>
              </a:rPr>
              <a:t> </a:t>
            </a:r>
            <a:endParaRPr lang="de-DE" dirty="0">
              <a:cs typeface="Courier New" panose="02070309020205020404" pitchFamily="49" charset="0"/>
            </a:endParaRPr>
          </a:p>
          <a:p>
            <a:r>
              <a:rPr lang="de-DE" dirty="0">
                <a:cs typeface="Courier New" panose="02070309020205020404" pitchFamily="49" charset="0"/>
              </a:rPr>
              <a:t>Die </a:t>
            </a:r>
            <a:r>
              <a:rPr lang="de-DE" b="1" dirty="0">
                <a:cs typeface="Courier New" panose="02070309020205020404" pitchFamily="49" charset="0"/>
              </a:rPr>
              <a:t>automatisch erstellten Untertitel</a:t>
            </a:r>
            <a:r>
              <a:rPr lang="de-DE" dirty="0">
                <a:cs typeface="Courier New" panose="02070309020205020404" pitchFamily="49" charset="0"/>
              </a:rPr>
              <a:t> können nur </a:t>
            </a:r>
            <a:r>
              <a:rPr lang="de-DE" b="1" dirty="0">
                <a:cs typeface="Courier New" panose="02070309020205020404" pitchFamily="49" charset="0"/>
              </a:rPr>
              <a:t>das Gesprochene</a:t>
            </a:r>
            <a:r>
              <a:rPr lang="de-DE" dirty="0">
                <a:cs typeface="Courier New" panose="02070309020205020404" pitchFamily="49" charset="0"/>
              </a:rPr>
              <a:t> wiedergeben. </a:t>
            </a:r>
          </a:p>
          <a:p>
            <a:pPr marL="263525" lvl="1" indent="193675"/>
            <a:r>
              <a:rPr lang="de-DE" sz="1600" b="1" dirty="0">
                <a:cs typeface="Courier New" panose="02070309020205020404" pitchFamily="49" charset="0"/>
              </a:rPr>
              <a:t>Kontaktdaten abbilden und aussprechen!</a:t>
            </a:r>
          </a:p>
          <a:p>
            <a:pPr marL="263525" lvl="1" indent="193675"/>
            <a:r>
              <a:rPr lang="de-DE" sz="1600" b="1" dirty="0">
                <a:cs typeface="Courier New" panose="02070309020205020404" pitchFamily="49" charset="0"/>
              </a:rPr>
              <a:t>Erstellte Untertitel auf Richtigkeit überprüfen!</a:t>
            </a:r>
            <a:r>
              <a:rPr lang="de-DE" sz="1600" dirty="0">
                <a:cs typeface="Courier New" panose="02070309020205020404" pitchFamily="49" charset="0"/>
              </a:rPr>
              <a:t> </a:t>
            </a:r>
            <a:endParaRPr lang="de-DE" dirty="0">
              <a:cs typeface="Courier New" panose="02070309020205020404" pitchFamily="49" charset="0"/>
            </a:endParaRPr>
          </a:p>
          <a:p>
            <a:endParaRPr lang="de-DE" dirty="0">
              <a:cs typeface="Courier New" panose="02070309020205020404" pitchFamily="49" charset="0"/>
            </a:endParaRPr>
          </a:p>
          <a:p>
            <a:endParaRPr lang="de-DE" dirty="0">
              <a:cs typeface="Courier New" panose="02070309020205020404" pitchFamily="49" charset="0"/>
            </a:endParaRPr>
          </a:p>
          <a:p>
            <a:endParaRPr lang="de-DE" dirty="0"/>
          </a:p>
          <a:p>
            <a:pPr marL="0" indent="0">
              <a:buNone/>
            </a:pPr>
            <a:br>
              <a:rPr lang="de-DE" dirty="0">
                <a:cs typeface="Courier New" panose="02070309020205020404" pitchFamily="49" charset="0"/>
              </a:rPr>
            </a:br>
            <a:endParaRPr lang="de-DE" dirty="0">
              <a:cs typeface="Courier New" panose="02070309020205020404" pitchFamily="49" charset="0"/>
            </a:endParaRPr>
          </a:p>
          <a:p>
            <a:endParaRPr lang="de-DE" dirty="0">
              <a:cs typeface="Courier New" panose="02070309020205020404" pitchFamily="49" charset="0"/>
            </a:endParaRPr>
          </a:p>
          <a:p>
            <a:endParaRPr lang="de-DE" dirty="0">
              <a:cs typeface="Courier New" panose="02070309020205020404" pitchFamily="49" charset="0"/>
            </a:endParaRP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184AF1-0092-0BBF-D7AA-804FD3D03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AD2B1D2-98EE-5275-78AB-12F5BCFFC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E06531-D3B1-4A34-91E1-38C858358DA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11</a:t>
            </a:fld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726BF688-7D35-11B4-AE15-609EEF01C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5313" y="758825"/>
            <a:ext cx="4560887" cy="217488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  <p:pic>
        <p:nvPicPr>
          <p:cNvPr id="16" name="Grafik 15" descr="Screenshot aus einem Erklärvideo zeigt eine Person neben einem Foto, was die Innenansicht eines autonomen Fahrzeugs zeigt. Im Untertitel dazu steht: Mengen an Daten gesammelt und verarbeitet, dargestellt auf diesem Foto, das nebenmir eingeblendet ist.">
            <a:extLst>
              <a:ext uri="{FF2B5EF4-FFF2-40B4-BE49-F238E27FC236}">
                <a16:creationId xmlns:a16="http://schemas.microsoft.com/office/drawing/2014/main" id="{136A37AE-3B86-C565-AC8E-3FB70698C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096" y="1896107"/>
            <a:ext cx="4774891" cy="2782838"/>
          </a:xfrm>
          <a:prstGeom prst="rect">
            <a:avLst/>
          </a:prstGeom>
        </p:spPr>
      </p:pic>
      <p:pic>
        <p:nvPicPr>
          <p:cNvPr id="19" name="Grafik 18" descr="Aufgeklappte Ressourcen mit Autotransscript und Untertitel">
            <a:extLst>
              <a:ext uri="{FF2B5EF4-FFF2-40B4-BE49-F238E27FC236}">
                <a16:creationId xmlns:a16="http://schemas.microsoft.com/office/drawing/2014/main" id="{B106C9BE-74BD-EEE2-189C-CC739853D9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016" y="4692121"/>
            <a:ext cx="1584176" cy="82012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8DC079E-B0E3-93B7-75F2-0A3CE6B83379}"/>
              </a:ext>
            </a:extLst>
          </p:cNvPr>
          <p:cNvSpPr txBox="1"/>
          <p:nvPr/>
        </p:nvSpPr>
        <p:spPr>
          <a:xfrm>
            <a:off x="6384032" y="5680100"/>
            <a:ext cx="52319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i="1" dirty="0">
                <a:cs typeface="Courier New" panose="02070309020205020404" pitchFamily="49" charset="0"/>
              </a:rPr>
              <a:t>BITV-Regeln zu zeitbasierten Medien im BIK- BITV-Test </a:t>
            </a:r>
          </a:p>
          <a:p>
            <a:r>
              <a:rPr lang="de-DE" sz="1600" i="1" dirty="0">
                <a:cs typeface="Courier New" panose="02070309020205020404" pitchFamily="49" charset="0"/>
              </a:rPr>
              <a:t>in den Prüfschritten:</a:t>
            </a:r>
            <a:r>
              <a:rPr lang="de-DE" sz="1600" dirty="0">
                <a:cs typeface="Courier New" panose="02070309020205020404" pitchFamily="49" charset="0"/>
              </a:rPr>
              <a:t> </a:t>
            </a:r>
            <a:r>
              <a:rPr lang="de-DE" sz="1600" i="1" dirty="0">
                <a:hlinkClick r:id="rId5"/>
              </a:rPr>
              <a:t>9.1.2.1</a:t>
            </a:r>
            <a:r>
              <a:rPr lang="de-DE" sz="1600" i="1" dirty="0"/>
              <a:t>, </a:t>
            </a:r>
            <a:r>
              <a:rPr lang="de-DE" sz="1600" i="1" dirty="0">
                <a:hlinkClick r:id="rId6"/>
              </a:rPr>
              <a:t>9.1.2.2</a:t>
            </a:r>
            <a:r>
              <a:rPr lang="de-DE" sz="1600" i="1" dirty="0"/>
              <a:t>, </a:t>
            </a:r>
            <a:r>
              <a:rPr lang="de-DE" sz="1600" i="1" dirty="0">
                <a:hlinkClick r:id="rId7"/>
              </a:rPr>
              <a:t>9.1.2.3</a:t>
            </a:r>
            <a:r>
              <a:rPr lang="de-DE" sz="1600" i="1" dirty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905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66856-E5F4-6412-46B5-0BFC426C9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11 - Funktionen nicht nur über Farbe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E4EDE1-551E-7A01-BBE9-35CE1CFBA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Informationen nicht nur über Farbe transportieren, sondern auch über Form, z.B. einen </a:t>
            </a:r>
            <a:r>
              <a:rPr lang="de-DE" b="1" u="sng" dirty="0">
                <a:solidFill>
                  <a:srgbClr val="0000FF"/>
                </a:solidFill>
              </a:rPr>
              <a:t>Link</a:t>
            </a:r>
            <a:r>
              <a:rPr lang="de-DE" dirty="0"/>
              <a:t> mit einer Unterstreichung im Fließtext. Eine Unterstreichung nur bei Mouseover reicht nicht aus! </a:t>
            </a:r>
          </a:p>
          <a:p>
            <a:r>
              <a:rPr lang="de-DE" dirty="0"/>
              <a:t>Farbblindheit mitdenken und Webseite in Schwarzweiß denken!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FCA54F-35DE-FD98-1890-4D54E4652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47497B-70E0-EB80-8302-695EFFCCDB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Ingrid Lacher</a:t>
            </a:r>
            <a:endParaRPr lang="de-DE" dirty="0"/>
          </a:p>
        </p:txBody>
      </p:sp>
      <p:grpSp>
        <p:nvGrpSpPr>
          <p:cNvPr id="8" name="Gruppieren 7" descr="Zustand OK und Störung mit grün und roten Punkt umgesetzt und daneben mit lachendem und traurigem Gesicht. &#10;Darunter alles in grau nochmal dargestellt.">
            <a:extLst>
              <a:ext uri="{FF2B5EF4-FFF2-40B4-BE49-F238E27FC236}">
                <a16:creationId xmlns:a16="http://schemas.microsoft.com/office/drawing/2014/main" id="{E3DC70B0-6055-EF5E-02A9-CE20ECEB8E28}"/>
              </a:ext>
            </a:extLst>
          </p:cNvPr>
          <p:cNvGrpSpPr/>
          <p:nvPr/>
        </p:nvGrpSpPr>
        <p:grpSpPr>
          <a:xfrm>
            <a:off x="1103305" y="3531473"/>
            <a:ext cx="8392509" cy="2199957"/>
            <a:chOff x="1136637" y="3601652"/>
            <a:chExt cx="8392509" cy="2199957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4FC5647D-DAF7-B104-866D-4E43BB99C0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36637" y="4163870"/>
              <a:ext cx="3727812" cy="662135"/>
            </a:xfrm>
            <a:prstGeom prst="rect">
              <a:avLst/>
            </a:prstGeom>
            <a:solidFill>
              <a:schemeClr val="bg2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7E506C5D-0C90-8861-E538-B7DBDD0C1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36637" y="5005555"/>
              <a:ext cx="3727812" cy="728370"/>
            </a:xfrm>
            <a:prstGeom prst="rect">
              <a:avLst/>
            </a:prstGeom>
            <a:solidFill>
              <a:schemeClr val="bg2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B38D1751-D5DF-EA23-C688-245233AED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371817" y="4165012"/>
              <a:ext cx="3980934" cy="660993"/>
            </a:xfrm>
            <a:prstGeom prst="rect">
              <a:avLst/>
            </a:prstGeom>
            <a:solidFill>
              <a:schemeClr val="bg2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2" name="Verbindungsstelle 4">
              <a:extLst>
                <a:ext uri="{FF2B5EF4-FFF2-40B4-BE49-F238E27FC236}">
                  <a16:creationId xmlns:a16="http://schemas.microsoft.com/office/drawing/2014/main" id="{04A8ED2E-A5B3-EBC9-8276-3A126B087F44}"/>
                </a:ext>
              </a:extLst>
            </p:cNvPr>
            <p:cNvSpPr/>
            <p:nvPr/>
          </p:nvSpPr>
          <p:spPr>
            <a:xfrm>
              <a:off x="1644005" y="4245206"/>
              <a:ext cx="523220" cy="523220"/>
            </a:xfrm>
            <a:prstGeom prst="flowChartConnector">
              <a:avLst/>
            </a:prstGeom>
            <a:solidFill>
              <a:srgbClr val="087B3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rgbClr val="087B38"/>
                </a:solidFill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CF98A8C4-B132-3E68-C38E-EED756D3FDC7}"/>
                </a:ext>
              </a:extLst>
            </p:cNvPr>
            <p:cNvSpPr txBox="1"/>
            <p:nvPr/>
          </p:nvSpPr>
          <p:spPr>
            <a:xfrm>
              <a:off x="1619007" y="3635340"/>
              <a:ext cx="703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/>
                <a:t>OK</a:t>
              </a:r>
              <a:endParaRPr lang="de-DE" sz="2800" dirty="0"/>
            </a:p>
          </p:txBody>
        </p:sp>
        <p:sp>
          <p:nvSpPr>
            <p:cNvPr id="14" name="Verbindungsstelle 5">
              <a:extLst>
                <a:ext uri="{FF2B5EF4-FFF2-40B4-BE49-F238E27FC236}">
                  <a16:creationId xmlns:a16="http://schemas.microsoft.com/office/drawing/2014/main" id="{49AD70BC-070D-415A-EB29-07DA5F726498}"/>
                </a:ext>
              </a:extLst>
            </p:cNvPr>
            <p:cNvSpPr/>
            <p:nvPr/>
          </p:nvSpPr>
          <p:spPr>
            <a:xfrm>
              <a:off x="3746188" y="4245206"/>
              <a:ext cx="523220" cy="523220"/>
            </a:xfrm>
            <a:prstGeom prst="flowChartConnector">
              <a:avLst/>
            </a:prstGeom>
            <a:solidFill>
              <a:srgbClr val="DC230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rgbClr val="DC2209"/>
                </a:solidFill>
              </a:endParaRPr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D00DDF94-3F48-3B49-C062-3D93EFE00BAA}"/>
                </a:ext>
              </a:extLst>
            </p:cNvPr>
            <p:cNvSpPr txBox="1"/>
            <p:nvPr/>
          </p:nvSpPr>
          <p:spPr>
            <a:xfrm>
              <a:off x="3343274" y="3601652"/>
              <a:ext cx="17436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/>
                <a:t>Störung</a:t>
              </a:r>
              <a:endParaRPr lang="de-DE" sz="2800" dirty="0"/>
            </a:p>
          </p:txBody>
        </p:sp>
        <p:sp>
          <p:nvSpPr>
            <p:cNvPr id="16" name="Verbindungsstelle 12" descr="Grauer Kreis">
              <a:extLst>
                <a:ext uri="{FF2B5EF4-FFF2-40B4-BE49-F238E27FC236}">
                  <a16:creationId xmlns:a16="http://schemas.microsoft.com/office/drawing/2014/main" id="{0B3E2654-EB61-A71C-C990-423E3B5B1CDB}"/>
                </a:ext>
              </a:extLst>
            </p:cNvPr>
            <p:cNvSpPr/>
            <p:nvPr/>
          </p:nvSpPr>
          <p:spPr>
            <a:xfrm>
              <a:off x="1637307" y="5079911"/>
              <a:ext cx="523220" cy="523220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Verbindungsstelle 15" descr="Grauer Kreis">
              <a:extLst>
                <a:ext uri="{FF2B5EF4-FFF2-40B4-BE49-F238E27FC236}">
                  <a16:creationId xmlns:a16="http://schemas.microsoft.com/office/drawing/2014/main" id="{FD7F0115-C1C4-AE0E-E1CB-30B605A8CA94}"/>
                </a:ext>
              </a:extLst>
            </p:cNvPr>
            <p:cNvSpPr/>
            <p:nvPr/>
          </p:nvSpPr>
          <p:spPr>
            <a:xfrm>
              <a:off x="3746188" y="5079911"/>
              <a:ext cx="523220" cy="523220"/>
            </a:xfrm>
            <a:prstGeom prst="flowChartConnector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9CD135A7-FC96-216C-D353-80A4C88C33AC}"/>
                </a:ext>
              </a:extLst>
            </p:cNvPr>
            <p:cNvSpPr txBox="1"/>
            <p:nvPr/>
          </p:nvSpPr>
          <p:spPr>
            <a:xfrm>
              <a:off x="8036849" y="4003931"/>
              <a:ext cx="80853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400" dirty="0">
                  <a:solidFill>
                    <a:srgbClr val="DC2209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itchFamily="2" charset="2"/>
                </a:rPr>
                <a:t></a:t>
              </a:r>
              <a:endParaRPr lang="de-DE" sz="5400" dirty="0">
                <a:solidFill>
                  <a:srgbClr val="DC220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286295E6-ADFD-1CEE-4C9E-020700EB8E6E}"/>
                </a:ext>
              </a:extLst>
            </p:cNvPr>
            <p:cNvSpPr txBox="1"/>
            <p:nvPr/>
          </p:nvSpPr>
          <p:spPr>
            <a:xfrm>
              <a:off x="5810395" y="4017666"/>
              <a:ext cx="80853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400" dirty="0">
                  <a:solidFill>
                    <a:srgbClr val="087B38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itchFamily="2" charset="2"/>
                </a:rPr>
                <a:t></a:t>
              </a:r>
              <a:endParaRPr lang="de-DE" sz="5400" dirty="0">
                <a:solidFill>
                  <a:srgbClr val="087B3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9F363727-B833-BFC1-EA4F-2510AE41F4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371817" y="5005555"/>
              <a:ext cx="3980934" cy="728370"/>
            </a:xfrm>
            <a:prstGeom prst="rect">
              <a:avLst/>
            </a:prstGeom>
            <a:solidFill>
              <a:schemeClr val="bg2">
                <a:alpha val="4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63EA1451-1801-A912-1369-CA8D759E4725}"/>
                </a:ext>
              </a:extLst>
            </p:cNvPr>
            <p:cNvSpPr txBox="1"/>
            <p:nvPr/>
          </p:nvSpPr>
          <p:spPr>
            <a:xfrm>
              <a:off x="8045815" y="4864544"/>
              <a:ext cx="80853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itchFamily="2" charset="2"/>
                </a:rPr>
                <a:t></a:t>
              </a:r>
              <a:endParaRPr lang="de-DE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53D2E746-DCAA-B3DC-A3CF-5F90BC435089}"/>
                </a:ext>
              </a:extLst>
            </p:cNvPr>
            <p:cNvSpPr txBox="1"/>
            <p:nvPr/>
          </p:nvSpPr>
          <p:spPr>
            <a:xfrm>
              <a:off x="5819361" y="4878279"/>
              <a:ext cx="80853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itchFamily="2" charset="2"/>
                </a:rPr>
                <a:t></a:t>
              </a:r>
              <a:endParaRPr lang="de-DE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B4B5C5C0-C646-06CB-1F45-67EBFF1F91C1}"/>
                </a:ext>
              </a:extLst>
            </p:cNvPr>
            <p:cNvSpPr txBox="1"/>
            <p:nvPr/>
          </p:nvSpPr>
          <p:spPr>
            <a:xfrm>
              <a:off x="5886177" y="3628388"/>
              <a:ext cx="703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/>
                <a:t>OK</a:t>
              </a: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14B57A24-E982-9D7F-59A8-4A4172BA26B9}"/>
                </a:ext>
              </a:extLst>
            </p:cNvPr>
            <p:cNvSpPr txBox="1"/>
            <p:nvPr/>
          </p:nvSpPr>
          <p:spPr>
            <a:xfrm>
              <a:off x="7785516" y="3625053"/>
              <a:ext cx="17436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dirty="0"/>
                <a:t>Störung</a:t>
              </a:r>
              <a:endParaRPr lang="de-DE" sz="2800" dirty="0"/>
            </a:p>
          </p:txBody>
        </p:sp>
      </p:grpSp>
      <p:sp>
        <p:nvSpPr>
          <p:cNvPr id="25" name="Textplatzhalter 6">
            <a:extLst>
              <a:ext uri="{FF2B5EF4-FFF2-40B4-BE49-F238E27FC236}">
                <a16:creationId xmlns:a16="http://schemas.microsoft.com/office/drawing/2014/main" id="{8122D67E-F9F4-3588-181D-CFB85BAC1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5313" y="758825"/>
            <a:ext cx="4560887" cy="217488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3B9AC5-745C-86A6-89F6-7C7E6783750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922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A04FB-FEB8-7D32-A84A-A00DE1DF7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Top 12 – Vergrößern bis 200%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D5D61A-A2B6-673F-2E48-253B9C00C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088000"/>
            <a:ext cx="5020349" cy="3933287"/>
          </a:xfrm>
        </p:spPr>
        <p:txBody>
          <a:bodyPr/>
          <a:lstStyle/>
          <a:p>
            <a:r>
              <a:rPr lang="de-DE" dirty="0"/>
              <a:t>Die </a:t>
            </a:r>
            <a:r>
              <a:rPr lang="de-DE" b="1" dirty="0"/>
              <a:t>verlustfreie Vergrößerung</a:t>
            </a:r>
            <a:r>
              <a:rPr lang="de-DE" dirty="0"/>
              <a:t> von </a:t>
            </a:r>
            <a:r>
              <a:rPr lang="de-DE" b="1" dirty="0"/>
              <a:t>Webseiten </a:t>
            </a:r>
            <a:r>
              <a:rPr lang="de-DE" dirty="0"/>
              <a:t>von Anwendungen muss </a:t>
            </a:r>
            <a:r>
              <a:rPr lang="de-DE" b="1" dirty="0"/>
              <a:t>bis 200% </a:t>
            </a:r>
            <a:r>
              <a:rPr lang="de-DE" dirty="0"/>
              <a:t>gewährleistet sein. </a:t>
            </a:r>
          </a:p>
          <a:p>
            <a:r>
              <a:rPr lang="de-DE" dirty="0"/>
              <a:t>Die Überprüfung der Vergrößerung kann mit der </a:t>
            </a:r>
            <a:r>
              <a:rPr lang="de-DE" b="1" dirty="0"/>
              <a:t>STRG+</a:t>
            </a:r>
            <a:r>
              <a:rPr lang="de-DE" dirty="0"/>
              <a:t> Tastenkombination erfolgen (kleiner </a:t>
            </a:r>
            <a:r>
              <a:rPr lang="de-DE" b="1" dirty="0"/>
              <a:t>STRG-</a:t>
            </a:r>
            <a:r>
              <a:rPr lang="de-DE" dirty="0"/>
              <a:t>)</a:t>
            </a:r>
          </a:p>
          <a:p>
            <a:r>
              <a:rPr lang="de-DE" b="1" dirty="0"/>
              <a:t>Anmerkung</a:t>
            </a:r>
            <a:r>
              <a:rPr lang="de-DE" dirty="0"/>
              <a:t>: </a:t>
            </a:r>
            <a:br>
              <a:rPr lang="de-DE" dirty="0"/>
            </a:br>
            <a:r>
              <a:rPr lang="de-DE" i="1" dirty="0"/>
              <a:t>Das CSS der </a:t>
            </a:r>
            <a:r>
              <a:rPr lang="de-DE" i="1" dirty="0" err="1"/>
              <a:t>FernUni</a:t>
            </a:r>
            <a:r>
              <a:rPr lang="de-DE" i="1" dirty="0"/>
              <a:t>-Webseiten haben dies in der Regel bei allen Modulen berücksichtigt.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8D5DE5-9083-E3A4-F5AD-455117AA8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DB9498-AC2E-AD4C-F9BC-E0EF69230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Ingrid Lacher</a:t>
            </a:r>
            <a:endParaRPr lang="de-DE" dirty="0"/>
          </a:p>
        </p:txBody>
      </p:sp>
      <p:grpSp>
        <p:nvGrpSpPr>
          <p:cNvPr id="16" name="Gruppieren 15" descr="Zwei Webseiten, mal mit 100% Größe und darunter 200%. 200%ist von der Darstellung andersumgesetzt, wie zum Beispiel einen Burgerbutton.">
            <a:extLst>
              <a:ext uri="{FF2B5EF4-FFF2-40B4-BE49-F238E27FC236}">
                <a16:creationId xmlns:a16="http://schemas.microsoft.com/office/drawing/2014/main" id="{F4C51D31-FE58-02D0-1DF0-979F52B41280}"/>
              </a:ext>
            </a:extLst>
          </p:cNvPr>
          <p:cNvGrpSpPr/>
          <p:nvPr/>
        </p:nvGrpSpPr>
        <p:grpSpPr>
          <a:xfrm>
            <a:off x="6020086" y="1212055"/>
            <a:ext cx="5677070" cy="4574622"/>
            <a:chOff x="6020086" y="1212055"/>
            <a:chExt cx="5677070" cy="4574622"/>
          </a:xfrm>
        </p:grpSpPr>
        <p:pic>
          <p:nvPicPr>
            <p:cNvPr id="15" name="Grafik 14" descr="Webseite 100%">
              <a:extLst>
                <a:ext uri="{FF2B5EF4-FFF2-40B4-BE49-F238E27FC236}">
                  <a16:creationId xmlns:a16="http://schemas.microsoft.com/office/drawing/2014/main" id="{CE256CD3-AF3D-72E7-A7D5-BD5CE8D92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20086" y="1212055"/>
              <a:ext cx="5020349" cy="2842588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9" name="Grafik 8" descr="Webseite 200%">
              <a:extLst>
                <a:ext uri="{FF2B5EF4-FFF2-40B4-BE49-F238E27FC236}">
                  <a16:creationId xmlns:a16="http://schemas.microsoft.com/office/drawing/2014/main" id="{9A3E0D50-2573-63CE-1BB2-FE887E584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44691" y="3397488"/>
              <a:ext cx="4752465" cy="238918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Grafik 10" descr="Anzeige in Browserleiste 200%">
              <a:extLst>
                <a:ext uri="{FF2B5EF4-FFF2-40B4-BE49-F238E27FC236}">
                  <a16:creationId xmlns:a16="http://schemas.microsoft.com/office/drawing/2014/main" id="{12178F66-0F72-815B-3DC7-301E4F04E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3127" b="1"/>
            <a:stretch>
              <a:fillRect/>
            </a:stretch>
          </p:blipFill>
          <p:spPr>
            <a:xfrm>
              <a:off x="10732058" y="3253619"/>
              <a:ext cx="965098" cy="350761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</p:grp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46836D-E3A5-B0A1-85B9-3A875E12E49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13</a:t>
            </a:fld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4892D3AB-1195-875A-7AB7-B779D6F5A7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5313" y="758825"/>
            <a:ext cx="4560887" cy="217488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</p:spTree>
    <p:extLst>
      <p:ext uri="{BB962C8B-B14F-4D97-AF65-F5344CB8AC3E}">
        <p14:creationId xmlns:p14="http://schemas.microsoft.com/office/powerpoint/2010/main" val="144128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C602CA-4F26-3ED2-3175-A61C59805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Beiträge im ZLI-Blog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A9D2F-A485-14C1-B2C8-59C77BAF5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sz="1500" dirty="0">
                <a:hlinkClick r:id="rId2"/>
              </a:rPr>
              <a:t>Neue Beitragsreihe: Barrierefreiheit – jeden Monat einen Schritt näher zur digitalen Inklusion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500" dirty="0">
                <a:hlinkClick r:id="rId2"/>
              </a:rPr>
              <a:t>Der Titel macht den Unterschied: Orientierung und Barrierefreiheit von Anfang an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500" dirty="0">
                <a:hlinkClick r:id="rId2"/>
              </a:rPr>
              <a:t>Mit System schreiben: Warum jede Überschrift zählt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500" dirty="0">
                <a:hlinkClick r:id="rId2"/>
              </a:rPr>
              <a:t>Was drauf steht ist auch drin</a:t>
            </a:r>
            <a:endParaRPr lang="de-DE" sz="1500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sz="1500" dirty="0">
                <a:hlinkClick r:id="rId3"/>
              </a:rPr>
              <a:t>„Wo war ich stehen geblieben?“: Wenn der Mut zur Lücke den Lesefluss beeinträchtigt.</a:t>
            </a:r>
            <a:endParaRPr lang="de-DE" sz="1500" dirty="0"/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hlinkClick r:id="rId4"/>
              </a:rPr>
              <a:t>Ein Klick, der viel bewirkt: Dokumente auf Barrierefreiheit prüfen</a:t>
            </a:r>
            <a:r>
              <a:rPr lang="de-DE" sz="16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1600" dirty="0">
                <a:hlinkClick r:id="rId5"/>
              </a:rPr>
              <a:t>Von Fakultätsfarben zu digitaler Teilhabe: Warum der Kontrast an der </a:t>
            </a:r>
            <a:r>
              <a:rPr lang="de-DE" sz="1600" dirty="0" err="1">
                <a:hlinkClick r:id="rId5"/>
              </a:rPr>
              <a:t>FernUni</a:t>
            </a:r>
            <a:r>
              <a:rPr lang="de-DE" sz="1600" dirty="0">
                <a:hlinkClick r:id="rId5"/>
              </a:rPr>
              <a:t> mehr ist als Gestaltung</a:t>
            </a:r>
            <a:endParaRPr lang="de-DE" sz="1600" dirty="0"/>
          </a:p>
          <a:p>
            <a:pPr>
              <a:buFont typeface="Wingdings" panose="05000000000000000000" pitchFamily="2" charset="2"/>
              <a:buChar char="§"/>
            </a:pPr>
            <a:endParaRPr lang="de-DE" sz="1500" dirty="0"/>
          </a:p>
          <a:p>
            <a:pPr marL="0" indent="0">
              <a:buNone/>
            </a:pPr>
            <a:endParaRPr lang="de-DE" sz="160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9AF06F-35D7-92C6-9DD2-B97AA16B0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D87768-08D9-09DF-5BC5-5C2C6153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Ingrid Lacher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E4ABC51-8E78-C517-3014-78F5D0ACF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3" name="Grafik 12" descr="KI generiertes Bild: Regal mit Dosen, davon sind alle grün und mit weißem Schriftzug „hier“ beschriftet, außer einer braunen Dose in der Mitte mit der Aufschrift „Champignons, Ganze Köpfe, Abtropfgewicht 225g“. ">
            <a:extLst>
              <a:ext uri="{FF2B5EF4-FFF2-40B4-BE49-F238E27FC236}">
                <a16:creationId xmlns:a16="http://schemas.microsoft.com/office/drawing/2014/main" id="{8E6E8F45-F170-34A9-5470-86F6327BBA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515" r="4745"/>
          <a:stretch>
            <a:fillRect/>
          </a:stretch>
        </p:blipFill>
        <p:spPr>
          <a:xfrm>
            <a:off x="8764331" y="2088000"/>
            <a:ext cx="2702157" cy="2101841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6F9EF5-136F-AC94-A5D5-45558D0C4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098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A9E5B-A859-8F10-C04D-2CCEF2013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B0B806-EF64-F10B-D0CB-BDD143A67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 Fragen und Unsicherheiten helfen folgende Webseiten</a:t>
            </a:r>
            <a:endParaRPr lang="de-DE" u="sng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37F85F-ABA2-5FD1-C3C5-24CD9F9A0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1982961"/>
            <a:ext cx="10632584" cy="4254351"/>
          </a:xfrm>
        </p:spPr>
        <p:txBody>
          <a:bodyPr/>
          <a:lstStyle/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de-DE" b="1" dirty="0"/>
              <a:t>Links der </a:t>
            </a:r>
            <a:r>
              <a:rPr lang="de-DE" b="1" dirty="0" err="1"/>
              <a:t>FernUni</a:t>
            </a:r>
            <a:endParaRPr lang="de-DE" b="1" dirty="0"/>
          </a:p>
          <a:p>
            <a:pPr>
              <a:spcAft>
                <a:spcPts val="600"/>
              </a:spcAft>
            </a:pPr>
            <a:r>
              <a:rPr lang="de-DE" sz="1600" dirty="0">
                <a:hlinkClick r:id="rId3"/>
              </a:rPr>
              <a:t>Barrierefreiheit an der </a:t>
            </a:r>
            <a:r>
              <a:rPr lang="de-DE" sz="1600" dirty="0" err="1">
                <a:hlinkClick r:id="rId3"/>
              </a:rPr>
              <a:t>FernUni</a:t>
            </a:r>
            <a:endParaRPr lang="de-DE" sz="1600" dirty="0"/>
          </a:p>
          <a:p>
            <a:pPr>
              <a:spcAft>
                <a:spcPts val="600"/>
              </a:spcAft>
            </a:pPr>
            <a:r>
              <a:rPr lang="de-DE" sz="1600" dirty="0" err="1">
                <a:hlinkClick r:id="rId4"/>
              </a:rPr>
              <a:t>Webguide</a:t>
            </a:r>
            <a:r>
              <a:rPr lang="de-DE" sz="1600" dirty="0">
                <a:hlinkClick r:id="rId4"/>
              </a:rPr>
              <a:t> der </a:t>
            </a:r>
            <a:r>
              <a:rPr lang="de-DE" sz="1600" dirty="0" err="1">
                <a:hlinkClick r:id="rId4"/>
              </a:rPr>
              <a:t>FernUni</a:t>
            </a:r>
            <a:r>
              <a:rPr lang="de-DE" sz="1600" dirty="0"/>
              <a:t> </a:t>
            </a:r>
          </a:p>
          <a:p>
            <a:pPr>
              <a:spcAft>
                <a:spcPts val="600"/>
              </a:spcAft>
            </a:pPr>
            <a:r>
              <a:rPr lang="de-DE" sz="1600" dirty="0">
                <a:hlinkClick r:id="rId5"/>
              </a:rPr>
              <a:t>Moodle Kurs „Barrierefreiheit digitaler Ressourcen (OER)“</a:t>
            </a:r>
            <a:r>
              <a:rPr lang="de-DE" sz="1600" dirty="0"/>
              <a:t> </a:t>
            </a:r>
          </a:p>
          <a:p>
            <a:pPr>
              <a:spcAft>
                <a:spcPts val="600"/>
              </a:spcAft>
            </a:pPr>
            <a:r>
              <a:rPr lang="de-DE" sz="1600" dirty="0">
                <a:hlinkClick r:id="rId6"/>
              </a:rPr>
              <a:t>Services des Dezernats 5.1 zur barrierefreien Studienmaterialerstellung</a:t>
            </a:r>
            <a:r>
              <a:rPr lang="de-DE" sz="1600" dirty="0"/>
              <a:t> (Uni Intern)</a:t>
            </a:r>
            <a:endParaRPr lang="de-DE" dirty="0"/>
          </a:p>
          <a:p>
            <a:pPr marL="0" indent="0">
              <a:spcAft>
                <a:spcPts val="800"/>
              </a:spcAft>
              <a:buNone/>
            </a:pPr>
            <a:r>
              <a:rPr lang="de-DE" b="1" dirty="0"/>
              <a:t>Externe Links</a:t>
            </a:r>
            <a:endParaRPr lang="de-DE" dirty="0"/>
          </a:p>
          <a:p>
            <a:pPr>
              <a:spcAft>
                <a:spcPts val="600"/>
              </a:spcAft>
            </a:pPr>
            <a:r>
              <a:rPr lang="de-DE" sz="1600" dirty="0">
                <a:hlinkClick r:id="rId7"/>
              </a:rPr>
              <a:t>Weiterbildungen: barrierefreiheit.dh.nrw/</a:t>
            </a:r>
            <a:r>
              <a:rPr lang="de-DE" sz="1600" dirty="0" err="1">
                <a:hlinkClick r:id="rId7"/>
              </a:rPr>
              <a:t>termine</a:t>
            </a:r>
            <a:endParaRPr lang="de-DE" sz="1600" dirty="0">
              <a:hlinkClick r:id="rId8"/>
            </a:endParaRPr>
          </a:p>
          <a:p>
            <a:pPr>
              <a:spcAft>
                <a:spcPts val="600"/>
              </a:spcAft>
            </a:pPr>
            <a:r>
              <a:rPr lang="de-DE" sz="1600" dirty="0" err="1">
                <a:hlinkClick r:id="rId8"/>
              </a:rPr>
              <a:t>Moodle.NRW</a:t>
            </a:r>
            <a:r>
              <a:rPr lang="de-DE" sz="1600" dirty="0">
                <a:hlinkClick r:id="rId8"/>
              </a:rPr>
              <a:t> - Toolbox Digitale Barrierefreiheit</a:t>
            </a:r>
            <a:endParaRPr lang="de-DE" sz="1600" dirty="0"/>
          </a:p>
          <a:p>
            <a:pPr>
              <a:spcAft>
                <a:spcPts val="600"/>
              </a:spcAft>
            </a:pPr>
            <a:r>
              <a:rPr lang="de-DE" sz="1600" dirty="0">
                <a:hlinkClick r:id="rId9"/>
              </a:rPr>
              <a:t>Open Moodle: Moodle barrierefrei gestalten</a:t>
            </a:r>
            <a:r>
              <a:rPr lang="de-DE" sz="1600" dirty="0"/>
              <a:t> (Uni Bielefeld)</a:t>
            </a:r>
          </a:p>
          <a:p>
            <a:pPr>
              <a:spcAft>
                <a:spcPts val="600"/>
              </a:spcAft>
            </a:pPr>
            <a:r>
              <a:rPr lang="de-DE" sz="1600" dirty="0">
                <a:hlinkClick r:id="rId10" tooltip="Externer Link"/>
              </a:rPr>
              <a:t>BITV-Test Prüfbeispiel</a:t>
            </a:r>
            <a:r>
              <a:rPr lang="de-DE" sz="1600" dirty="0"/>
              <a:t> </a:t>
            </a:r>
          </a:p>
          <a:p>
            <a:pPr>
              <a:spcAft>
                <a:spcPts val="600"/>
              </a:spcAft>
            </a:pPr>
            <a:r>
              <a:rPr lang="de-DE" sz="1600" dirty="0" err="1">
                <a:hlinkClick r:id="rId11"/>
              </a:rPr>
              <a:t>Headingsmap</a:t>
            </a:r>
            <a:r>
              <a:rPr lang="de-DE" sz="1600" dirty="0">
                <a:hlinkClick r:id="rId11"/>
              </a:rPr>
              <a:t> Chrome</a:t>
            </a:r>
            <a:r>
              <a:rPr lang="de-DE" sz="1600" dirty="0"/>
              <a:t>, </a:t>
            </a:r>
            <a:r>
              <a:rPr lang="de-DE" sz="1600" dirty="0" err="1">
                <a:hlinkClick r:id="rId12"/>
              </a:rPr>
              <a:t>Headingsmap</a:t>
            </a:r>
            <a:r>
              <a:rPr lang="de-DE" sz="1600" dirty="0">
                <a:hlinkClick r:id="rId12"/>
              </a:rPr>
              <a:t> – Firefox</a:t>
            </a:r>
            <a:endParaRPr lang="de-DE" sz="1600" dirty="0"/>
          </a:p>
          <a:p>
            <a:pPr>
              <a:spcAft>
                <a:spcPts val="600"/>
              </a:spcAft>
            </a:pPr>
            <a:r>
              <a:rPr lang="de-DE" sz="1600" dirty="0">
                <a:hlinkClick r:id="rId13" tooltip="Externer Link"/>
              </a:rPr>
              <a:t>Kontrastrechner Leserlich.info</a:t>
            </a:r>
            <a:endParaRPr lang="de-DE" sz="1600" dirty="0"/>
          </a:p>
          <a:p>
            <a:pPr>
              <a:spcAft>
                <a:spcPts val="600"/>
              </a:spcAft>
            </a:pPr>
            <a:r>
              <a:rPr lang="de-DE" sz="1600" dirty="0">
                <a:hlinkClick r:id="rId14"/>
              </a:rPr>
              <a:t>Download PAC- Ist mein PDF barrierefrei? (nur für Windows)</a:t>
            </a:r>
            <a:endParaRPr lang="de-DE" dirty="0"/>
          </a:p>
          <a:p>
            <a:pPr marL="0" indent="0">
              <a:spcAft>
                <a:spcPts val="800"/>
              </a:spcAft>
              <a:buNone/>
            </a:pPr>
            <a:endParaRPr lang="de-DE" sz="1800" b="1" dirty="0"/>
          </a:p>
          <a:p>
            <a:pPr>
              <a:spcAft>
                <a:spcPts val="800"/>
              </a:spcAft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61222E-A58A-1139-C6AF-01291D686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D5AAE-ECFE-40DE-B45A-7BF3FB7F7E57}" type="datetime1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42D53E5-D44E-FCFC-68E0-D477CDD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Ingrid Lacher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3DFF72-266B-1F68-9DA9-DFFC38957BD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EEE4B-4F13-4B3B-896D-98344C2D1A3F}" type="slidenum">
              <a:rPr lang="de-DE" smtClean="0"/>
              <a:t>15</a:t>
            </a:fld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D28638CB-EB7B-BF08-C4E0-6A06D298A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45313" y="758825"/>
            <a:ext cx="4560887" cy="217488"/>
          </a:xfrm>
        </p:spPr>
        <p:txBody>
          <a:bodyPr/>
          <a:lstStyle/>
          <a:p>
            <a:r>
              <a:rPr lang="de-DE" dirty="0"/>
              <a:t>ZLI – barrierefreie Medien</a:t>
            </a:r>
          </a:p>
        </p:txBody>
      </p:sp>
    </p:spTree>
    <p:extLst>
      <p:ext uri="{BB962C8B-B14F-4D97-AF65-F5344CB8AC3E}">
        <p14:creationId xmlns:p14="http://schemas.microsoft.com/office/powerpoint/2010/main" val="129961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FernUni">
  <a:themeElements>
    <a:clrScheme name="FernUniversität">
      <a:dk1>
        <a:sysClr val="windowText" lastClr="000000"/>
      </a:dk1>
      <a:lt1>
        <a:sysClr val="window" lastClr="FFFFFF"/>
      </a:lt1>
      <a:dk2>
        <a:srgbClr val="004C97"/>
      </a:dk2>
      <a:lt2>
        <a:srgbClr val="CCDBEA"/>
      </a:lt2>
      <a:accent1>
        <a:srgbClr val="004C97"/>
      </a:accent1>
      <a:accent2>
        <a:srgbClr val="336600"/>
      </a:accent2>
      <a:accent3>
        <a:srgbClr val="C84F0E"/>
      </a:accent3>
      <a:accent4>
        <a:srgbClr val="993333"/>
      </a:accent4>
      <a:accent5>
        <a:srgbClr val="006666"/>
      </a:accent5>
      <a:accent6>
        <a:srgbClr val="B1B3B3"/>
      </a:accent6>
      <a:hlink>
        <a:srgbClr val="004C97"/>
      </a:hlink>
      <a:folHlink>
        <a:srgbClr val="800080"/>
      </a:folHlink>
    </a:clrScheme>
    <a:fontScheme name="FernUni">
      <a:majorFont>
        <a:latin typeface="Frutiger LT Com 45 Light"/>
        <a:ea typeface=""/>
        <a:cs typeface=""/>
      </a:majorFont>
      <a:minorFont>
        <a:latin typeface="Frutiger LT Com 45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FernUni</Template>
  <TotalTime>0</TotalTime>
  <Words>1306</Words>
  <Application>Microsoft Office PowerPoint</Application>
  <PresentationFormat>Breitbild</PresentationFormat>
  <Paragraphs>195</Paragraphs>
  <Slides>15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Frutiger LT Com 45 Light</vt:lpstr>
      <vt:lpstr>Wingdings</vt:lpstr>
      <vt:lpstr>Calibri</vt:lpstr>
      <vt:lpstr>Courier New</vt:lpstr>
      <vt:lpstr>Arial</vt:lpstr>
      <vt:lpstr>2_FernUni</vt:lpstr>
      <vt:lpstr>Top 12 der digitalen Barrierefreiheit</vt:lpstr>
      <vt:lpstr>Top 1 - Jedes Dokument und jede Webseite benötigt einen passenden Titel (title) </vt:lpstr>
      <vt:lpstr>Top 2 – „Echte“ Überschriften vergeben</vt:lpstr>
      <vt:lpstr>Top 3 – Was drauf steht ist auch drin</vt:lpstr>
      <vt:lpstr>Top 4 – Kein finden Sie hier</vt:lpstr>
      <vt:lpstr>Top 5 - Linksbündiger Flattersatz  Abstände nicht mit Leerzeichen oder -zeilen erzeugen</vt:lpstr>
      <vt:lpstr>Top 6 – Tabellen mit Kopfzeile zur Datenstrukturierung</vt:lpstr>
      <vt:lpstr>Top 7 - Dokumente auf Barrierefreiheit überprüfen</vt:lpstr>
      <vt:lpstr>Top 8 – Einhaltung von ausreichenden Kontrasten</vt:lpstr>
      <vt:lpstr>Top 9 – Jedes Bild benötigt einen Alternativtext</vt:lpstr>
      <vt:lpstr>Top 10 – Jedes Video benötigt eine Untertitelung und/oder eine Beschreibung</vt:lpstr>
      <vt:lpstr>Top 11 - Funktionen nicht nur über Farbe </vt:lpstr>
      <vt:lpstr>Top 12 – Vergrößern bis 200%</vt:lpstr>
      <vt:lpstr>Beiträge im ZLI-Blog</vt:lpstr>
      <vt:lpstr>Bei Fragen und Unsicherheiten helfen folgende Webseiten</vt:lpstr>
    </vt:vector>
  </TitlesOfParts>
  <Company>FernUniversität Hagen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 12 Digitale Barrierefreiheit</dc:title>
  <dc:creator>Lacher, Ingrid</dc:creator>
  <cp:lastModifiedBy>Lacher, Ingrid</cp:lastModifiedBy>
  <cp:revision>279</cp:revision>
  <dcterms:created xsi:type="dcterms:W3CDTF">2017-05-29T05:49:40Z</dcterms:created>
  <dcterms:modified xsi:type="dcterms:W3CDTF">2026-09-07T09:04:00Z</dcterms:modified>
</cp:coreProperties>
</file>