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8" r:id="rId4"/>
  </p:sldMasterIdLst>
  <p:notesMasterIdLst>
    <p:notesMasterId r:id="rId15"/>
  </p:notesMasterIdLst>
  <p:sldIdLst>
    <p:sldId id="277" r:id="rId5"/>
    <p:sldId id="278" r:id="rId6"/>
    <p:sldId id="282" r:id="rId7"/>
    <p:sldId id="291" r:id="rId8"/>
    <p:sldId id="290" r:id="rId9"/>
    <p:sldId id="285" r:id="rId10"/>
    <p:sldId id="286" r:id="rId11"/>
    <p:sldId id="292" r:id="rId12"/>
    <p:sldId id="289" r:id="rId13"/>
    <p:sldId id="27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utiger LT Com 45 Light" panose="020B0403030504020204" pitchFamily="34" charset="0"/>
      <p:regular r:id="rId20"/>
      <p:bold r:id="rId21"/>
      <p:italic r:id="rId22"/>
      <p:boldItalic r:id="rId23"/>
    </p:embeddedFont>
    <p:embeddedFont>
      <p:font typeface="Work Sans" panose="020B0604020202020204" charset="0"/>
      <p:regular r:id="rId24"/>
      <p:bold r:id="rId25"/>
      <p:italic r:id="rId26"/>
      <p:boldItalic r:id="rId27"/>
    </p:embeddedFont>
  </p:embeddedFontLst>
  <p:defaultTextStyle>
    <a:defPPr>
      <a:defRPr lang="de-DE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8F62C6-3F93-D6DF-D391-745DF850A493}" name="Rreshka, Sara" initials="RS" userId="S::rreshka@buerokommunikation.fernuni-hagen.de::7d598f13-40f7-42e8-95c8-565b9485965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reshka, Sara" initials="RS" lastIdx="3" clrIdx="0">
    <p:extLst>
      <p:ext uri="{19B8F6BF-5375-455C-9EA6-DF929625EA0E}">
        <p15:presenceInfo xmlns:p15="http://schemas.microsoft.com/office/powerpoint/2012/main" userId="S-1-5-21-57989841-746137067-682003330-360431" providerId="AD"/>
      </p:ext>
    </p:extLst>
  </p:cmAuthor>
  <p:cmAuthor id="2" name="Rolfes, Bianca" initials="RB" lastIdx="5" clrIdx="1">
    <p:extLst>
      <p:ext uri="{19B8F6BF-5375-455C-9EA6-DF929625EA0E}">
        <p15:presenceInfo xmlns:p15="http://schemas.microsoft.com/office/powerpoint/2012/main" userId="S::rolfes@buerokommunikation.fernuni-hagen.de::b63d8250-7a13-446c-89e1-c37555e0d76d" providerId="AD"/>
      </p:ext>
    </p:extLst>
  </p:cmAuthor>
  <p:cmAuthor id="3" name="Rreshka, Sara" initials="RS [2]" lastIdx="3" clrIdx="2">
    <p:extLst>
      <p:ext uri="{19B8F6BF-5375-455C-9EA6-DF929625EA0E}">
        <p15:presenceInfo xmlns:p15="http://schemas.microsoft.com/office/powerpoint/2012/main" userId="S::rreshka@buerokommunikation.fernuni-hagen.de::7d598f13-40f7-42e8-95c8-565b94859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505" autoAdjust="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74593-7A42-4E87-95DC-43A4EDAC1B6E}" type="doc">
      <dgm:prSet loTypeId="urn:microsoft.com/office/officeart/2005/8/layout/radial4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de-DE"/>
        </a:p>
      </dgm:t>
    </dgm:pt>
    <dgm:pt modelId="{F629E183-5340-40E0-859D-3507A2B1C2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de-DE" sz="1800" dirty="0"/>
            <a:t>Digitale Communities </a:t>
          </a:r>
          <a:r>
            <a:rPr lang="de-DE" sz="1100" dirty="0"/>
            <a:t>(nach </a:t>
          </a:r>
          <a:r>
            <a:rPr lang="de-DE" sz="1100" dirty="0" err="1"/>
            <a:t>Lave</a:t>
          </a:r>
          <a:r>
            <a:rPr lang="de-DE" sz="1100" dirty="0"/>
            <a:t> &amp; Wenger 1991 sowie Jahnke &amp; </a:t>
          </a:r>
          <a:r>
            <a:rPr lang="de-DE" sz="1100" dirty="0" err="1"/>
            <a:t>Mattick</a:t>
          </a:r>
          <a:r>
            <a:rPr lang="de-DE" sz="1100" dirty="0"/>
            <a:t> 2008)</a:t>
          </a:r>
          <a:endParaRPr lang="de-DE" sz="1800" dirty="0"/>
        </a:p>
      </dgm:t>
    </dgm:pt>
    <dgm:pt modelId="{470228F3-2456-4E12-9F0C-8E49B0E32342}" type="parTrans" cxnId="{F7AC9F44-DFD1-40BE-9B7F-6FDF37652BDA}">
      <dgm:prSet/>
      <dgm:spPr/>
      <dgm:t>
        <a:bodyPr/>
        <a:lstStyle/>
        <a:p>
          <a:endParaRPr lang="de-DE"/>
        </a:p>
      </dgm:t>
    </dgm:pt>
    <dgm:pt modelId="{AC891534-856B-43A2-94B0-99C1E59E2EF9}" type="sibTrans" cxnId="{F7AC9F44-DFD1-40BE-9B7F-6FDF37652BDA}">
      <dgm:prSet/>
      <dgm:spPr/>
      <dgm:t>
        <a:bodyPr/>
        <a:lstStyle/>
        <a:p>
          <a:endParaRPr lang="de-DE"/>
        </a:p>
      </dgm:t>
    </dgm:pt>
    <dgm:pt modelId="{9D386ADA-5647-470C-8A13-BA80BE49371F}">
      <dgm:prSet phldrT="[Text]"/>
      <dgm:spPr/>
      <dgm:t>
        <a:bodyPr/>
        <a:lstStyle/>
        <a:p>
          <a:r>
            <a:rPr lang="de-DE" dirty="0"/>
            <a:t>Technisch, virtuelle Plattform</a:t>
          </a:r>
        </a:p>
      </dgm:t>
    </dgm:pt>
    <dgm:pt modelId="{DD4F9288-BFB5-4A78-9DF2-6A20010E084C}" type="parTrans" cxnId="{538EB55E-691F-49A7-8057-CDF02FA8AD92}">
      <dgm:prSet/>
      <dgm:spPr/>
      <dgm:t>
        <a:bodyPr/>
        <a:lstStyle/>
        <a:p>
          <a:endParaRPr lang="de-DE"/>
        </a:p>
      </dgm:t>
    </dgm:pt>
    <dgm:pt modelId="{9D8C6838-4EEF-48A3-84ED-63D6400E8421}" type="sibTrans" cxnId="{538EB55E-691F-49A7-8057-CDF02FA8AD92}">
      <dgm:prSet/>
      <dgm:spPr/>
      <dgm:t>
        <a:bodyPr/>
        <a:lstStyle/>
        <a:p>
          <a:endParaRPr lang="de-DE"/>
        </a:p>
      </dgm:t>
    </dgm:pt>
    <dgm:pt modelId="{29BD46C4-7B0F-4A1C-8946-4C28CAFA36A5}">
      <dgm:prSet phldrT="[Text]"/>
      <dgm:spPr/>
      <dgm:t>
        <a:bodyPr/>
        <a:lstStyle/>
        <a:p>
          <a:r>
            <a:rPr lang="de-DE" dirty="0"/>
            <a:t>Vernetzung &amp; Begegnung</a:t>
          </a:r>
        </a:p>
      </dgm:t>
    </dgm:pt>
    <dgm:pt modelId="{92B87BAE-BA57-48C5-BF13-0A81C81179F4}" type="parTrans" cxnId="{A50582D4-AC6B-4F3B-99A8-6BFCBA0F39BD}">
      <dgm:prSet/>
      <dgm:spPr/>
      <dgm:t>
        <a:bodyPr/>
        <a:lstStyle/>
        <a:p>
          <a:endParaRPr lang="de-DE"/>
        </a:p>
      </dgm:t>
    </dgm:pt>
    <dgm:pt modelId="{141C42A4-7EE7-46C5-BA8C-23401BCC7DD5}" type="sibTrans" cxnId="{A50582D4-AC6B-4F3B-99A8-6BFCBA0F39BD}">
      <dgm:prSet/>
      <dgm:spPr/>
      <dgm:t>
        <a:bodyPr/>
        <a:lstStyle/>
        <a:p>
          <a:endParaRPr lang="de-DE"/>
        </a:p>
      </dgm:t>
    </dgm:pt>
    <dgm:pt modelId="{A0D68E53-5DEA-4319-B78B-513FF1DF8386}">
      <dgm:prSet phldrT="[Text]"/>
      <dgm:spPr/>
      <dgm:t>
        <a:bodyPr/>
        <a:lstStyle/>
        <a:p>
          <a:r>
            <a:rPr lang="de-DE" dirty="0"/>
            <a:t>Dynamische &amp; soziale Interaktionen</a:t>
          </a:r>
        </a:p>
      </dgm:t>
    </dgm:pt>
    <dgm:pt modelId="{03488805-CF40-43CE-ADE6-B43AF24CF22F}" type="parTrans" cxnId="{B67992C2-BACB-45FD-9BF0-D7BF0ACD3DE1}">
      <dgm:prSet/>
      <dgm:spPr/>
      <dgm:t>
        <a:bodyPr/>
        <a:lstStyle/>
        <a:p>
          <a:endParaRPr lang="de-DE"/>
        </a:p>
      </dgm:t>
    </dgm:pt>
    <dgm:pt modelId="{F4B33D63-BB27-49E3-941C-00873FAA6668}" type="sibTrans" cxnId="{B67992C2-BACB-45FD-9BF0-D7BF0ACD3DE1}">
      <dgm:prSet/>
      <dgm:spPr/>
      <dgm:t>
        <a:bodyPr/>
        <a:lstStyle/>
        <a:p>
          <a:endParaRPr lang="de-DE"/>
        </a:p>
      </dgm:t>
    </dgm:pt>
    <dgm:pt modelId="{5A16E75A-DF2F-4B73-AA1A-5466BE7E5299}">
      <dgm:prSet phldrT="[Text]"/>
      <dgm:spPr/>
      <dgm:t>
        <a:bodyPr/>
        <a:lstStyle/>
        <a:p>
          <a:r>
            <a:rPr lang="de-DE" dirty="0"/>
            <a:t>Gemeinschaftliche </a:t>
          </a:r>
          <a:r>
            <a:rPr lang="de-DE" dirty="0">
              <a:latin typeface="Frutiger LT Com 45 Light"/>
            </a:rPr>
            <a:t>Anliegen</a:t>
          </a:r>
          <a:endParaRPr lang="de-DE" dirty="0"/>
        </a:p>
      </dgm:t>
    </dgm:pt>
    <dgm:pt modelId="{F263A235-7F1B-4AEA-A3FA-036195FBFB2E}" type="parTrans" cxnId="{D8F61449-B0F5-4D8E-A4DA-CD95195395B0}">
      <dgm:prSet/>
      <dgm:spPr/>
      <dgm:t>
        <a:bodyPr/>
        <a:lstStyle/>
        <a:p>
          <a:endParaRPr lang="de-DE"/>
        </a:p>
      </dgm:t>
    </dgm:pt>
    <dgm:pt modelId="{22D303D6-22E0-46B0-B63A-E0F1669FB2CA}" type="sibTrans" cxnId="{D8F61449-B0F5-4D8E-A4DA-CD95195395B0}">
      <dgm:prSet/>
      <dgm:spPr/>
      <dgm:t>
        <a:bodyPr/>
        <a:lstStyle/>
        <a:p>
          <a:endParaRPr lang="de-DE"/>
        </a:p>
      </dgm:t>
    </dgm:pt>
    <dgm:pt modelId="{6A55DFE7-88AC-448E-9167-70F6AC6133EE}">
      <dgm:prSet phldrT="[Text]"/>
      <dgm:spPr/>
      <dgm:t>
        <a:bodyPr/>
        <a:lstStyle/>
        <a:p>
          <a:r>
            <a:rPr lang="de-DE" dirty="0"/>
            <a:t>Lernende Gemeinschaft &amp; Zugehörigkeit</a:t>
          </a:r>
        </a:p>
      </dgm:t>
    </dgm:pt>
    <dgm:pt modelId="{623158B9-4461-4086-9013-BBD86911D4C5}" type="parTrans" cxnId="{9526B57F-2CBD-4FF1-A67B-1DEE06C3B2C3}">
      <dgm:prSet/>
      <dgm:spPr/>
      <dgm:t>
        <a:bodyPr/>
        <a:lstStyle/>
        <a:p>
          <a:endParaRPr lang="de-DE"/>
        </a:p>
      </dgm:t>
    </dgm:pt>
    <dgm:pt modelId="{C0D6464A-BE74-4599-9BE4-3A9973BF273A}" type="sibTrans" cxnId="{9526B57F-2CBD-4FF1-A67B-1DEE06C3B2C3}">
      <dgm:prSet/>
      <dgm:spPr/>
      <dgm:t>
        <a:bodyPr/>
        <a:lstStyle/>
        <a:p>
          <a:endParaRPr lang="de-DE"/>
        </a:p>
      </dgm:t>
    </dgm:pt>
    <dgm:pt modelId="{DD8411D0-37C6-4980-A122-7FD0E86CA4B6}">
      <dgm:prSet phldrT="[Text]"/>
      <dgm:spPr/>
      <dgm:t>
        <a:bodyPr/>
        <a:lstStyle/>
        <a:p>
          <a:r>
            <a:rPr lang="de-DE" dirty="0"/>
            <a:t>Niedrigschwelliger Zugang</a:t>
          </a:r>
        </a:p>
      </dgm:t>
    </dgm:pt>
    <dgm:pt modelId="{ED0FC0CB-B78A-447A-970A-5CA17C9B9A4D}" type="parTrans" cxnId="{B434C26E-CF66-4776-B474-1986F759D935}">
      <dgm:prSet/>
      <dgm:spPr/>
      <dgm:t>
        <a:bodyPr/>
        <a:lstStyle/>
        <a:p>
          <a:endParaRPr lang="de-DE"/>
        </a:p>
      </dgm:t>
    </dgm:pt>
    <dgm:pt modelId="{7F9BF325-AA05-4B5A-9646-A85046A0C3EB}" type="sibTrans" cxnId="{B434C26E-CF66-4776-B474-1986F759D935}">
      <dgm:prSet/>
      <dgm:spPr/>
      <dgm:t>
        <a:bodyPr/>
        <a:lstStyle/>
        <a:p>
          <a:endParaRPr lang="de-DE"/>
        </a:p>
      </dgm:t>
    </dgm:pt>
    <dgm:pt modelId="{5428BE2B-0BB0-4A55-85EB-235AB75D49E6}" type="pres">
      <dgm:prSet presAssocID="{C7374593-7A42-4E87-95DC-43A4EDAC1B6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97C1B6-4B87-41B1-9B98-EE3FC9BD8730}" type="pres">
      <dgm:prSet presAssocID="{F629E183-5340-40E0-859D-3507A2B1C24E}" presName="centerShape" presStyleLbl="node0" presStyleIdx="0" presStyleCnt="1"/>
      <dgm:spPr/>
    </dgm:pt>
    <dgm:pt modelId="{20B3A150-45BE-4F12-85C2-36777699DDE5}" type="pres">
      <dgm:prSet presAssocID="{DD4F9288-BFB5-4A78-9DF2-6A20010E084C}" presName="parTrans" presStyleLbl="bgSibTrans2D1" presStyleIdx="0" presStyleCnt="6"/>
      <dgm:spPr/>
    </dgm:pt>
    <dgm:pt modelId="{7A0209D3-92F2-42E1-B199-A2F05B9943CD}" type="pres">
      <dgm:prSet presAssocID="{9D386ADA-5647-470C-8A13-BA80BE49371F}" presName="node" presStyleLbl="node1" presStyleIdx="0" presStyleCnt="6">
        <dgm:presLayoutVars>
          <dgm:bulletEnabled val="1"/>
        </dgm:presLayoutVars>
      </dgm:prSet>
      <dgm:spPr/>
    </dgm:pt>
    <dgm:pt modelId="{EF5E0711-B913-4ADC-9F15-B9FC480F1FB3}" type="pres">
      <dgm:prSet presAssocID="{92B87BAE-BA57-48C5-BF13-0A81C81179F4}" presName="parTrans" presStyleLbl="bgSibTrans2D1" presStyleIdx="1" presStyleCnt="6"/>
      <dgm:spPr/>
    </dgm:pt>
    <dgm:pt modelId="{92DC1116-E1EF-4C65-9F82-A67C82DC586F}" type="pres">
      <dgm:prSet presAssocID="{29BD46C4-7B0F-4A1C-8946-4C28CAFA36A5}" presName="node" presStyleLbl="node1" presStyleIdx="1" presStyleCnt="6">
        <dgm:presLayoutVars>
          <dgm:bulletEnabled val="1"/>
        </dgm:presLayoutVars>
      </dgm:prSet>
      <dgm:spPr/>
    </dgm:pt>
    <dgm:pt modelId="{302B0ED2-42A1-4750-AFD8-7F51AE85F3A7}" type="pres">
      <dgm:prSet presAssocID="{03488805-CF40-43CE-ADE6-B43AF24CF22F}" presName="parTrans" presStyleLbl="bgSibTrans2D1" presStyleIdx="2" presStyleCnt="6"/>
      <dgm:spPr/>
    </dgm:pt>
    <dgm:pt modelId="{932A9FCA-CFD3-4E68-8E4C-4F193DAD68CD}" type="pres">
      <dgm:prSet presAssocID="{A0D68E53-5DEA-4319-B78B-513FF1DF8386}" presName="node" presStyleLbl="node1" presStyleIdx="2" presStyleCnt="6">
        <dgm:presLayoutVars>
          <dgm:bulletEnabled val="1"/>
        </dgm:presLayoutVars>
      </dgm:prSet>
      <dgm:spPr/>
    </dgm:pt>
    <dgm:pt modelId="{7972FC5A-D95B-42A4-9948-1344B0057ABE}" type="pres">
      <dgm:prSet presAssocID="{623158B9-4461-4086-9013-BBD86911D4C5}" presName="parTrans" presStyleLbl="bgSibTrans2D1" presStyleIdx="3" presStyleCnt="6"/>
      <dgm:spPr/>
    </dgm:pt>
    <dgm:pt modelId="{D36377C5-6A74-4B80-85A1-33BA67380889}" type="pres">
      <dgm:prSet presAssocID="{6A55DFE7-88AC-448E-9167-70F6AC6133EE}" presName="node" presStyleLbl="node1" presStyleIdx="3" presStyleCnt="6">
        <dgm:presLayoutVars>
          <dgm:bulletEnabled val="1"/>
        </dgm:presLayoutVars>
      </dgm:prSet>
      <dgm:spPr/>
    </dgm:pt>
    <dgm:pt modelId="{A774F167-5676-4AE0-9D64-C18D195EE0CD}" type="pres">
      <dgm:prSet presAssocID="{F263A235-7F1B-4AEA-A3FA-036195FBFB2E}" presName="parTrans" presStyleLbl="bgSibTrans2D1" presStyleIdx="4" presStyleCnt="6"/>
      <dgm:spPr/>
    </dgm:pt>
    <dgm:pt modelId="{8F34B431-95B1-4E64-8D24-65766F7924CB}" type="pres">
      <dgm:prSet presAssocID="{5A16E75A-DF2F-4B73-AA1A-5466BE7E5299}" presName="node" presStyleLbl="node1" presStyleIdx="4" presStyleCnt="6">
        <dgm:presLayoutVars>
          <dgm:bulletEnabled val="1"/>
        </dgm:presLayoutVars>
      </dgm:prSet>
      <dgm:spPr/>
    </dgm:pt>
    <dgm:pt modelId="{D4A769A1-7888-48BE-85D9-3A68F3151D2A}" type="pres">
      <dgm:prSet presAssocID="{ED0FC0CB-B78A-447A-970A-5CA17C9B9A4D}" presName="parTrans" presStyleLbl="bgSibTrans2D1" presStyleIdx="5" presStyleCnt="6"/>
      <dgm:spPr/>
    </dgm:pt>
    <dgm:pt modelId="{17BC8499-1CE5-4407-BC00-0E7C842490E2}" type="pres">
      <dgm:prSet presAssocID="{DD8411D0-37C6-4980-A122-7FD0E86CA4B6}" presName="node" presStyleLbl="node1" presStyleIdx="5" presStyleCnt="6">
        <dgm:presLayoutVars>
          <dgm:bulletEnabled val="1"/>
        </dgm:presLayoutVars>
      </dgm:prSet>
      <dgm:spPr/>
    </dgm:pt>
  </dgm:ptLst>
  <dgm:cxnLst>
    <dgm:cxn modelId="{C6305D07-35D3-471E-92C2-09BF5FBA2030}" type="presOf" srcId="{DD8411D0-37C6-4980-A122-7FD0E86CA4B6}" destId="{17BC8499-1CE5-4407-BC00-0E7C842490E2}" srcOrd="0" destOrd="0" presId="urn:microsoft.com/office/officeart/2005/8/layout/radial4"/>
    <dgm:cxn modelId="{BAAA4E23-AD32-4386-9791-4FF0F1AE35E9}" type="presOf" srcId="{6A55DFE7-88AC-448E-9167-70F6AC6133EE}" destId="{D36377C5-6A74-4B80-85A1-33BA67380889}" srcOrd="0" destOrd="0" presId="urn:microsoft.com/office/officeart/2005/8/layout/radial4"/>
    <dgm:cxn modelId="{5179832E-AA65-4DD9-A463-DFBE88D6F0EA}" type="presOf" srcId="{5A16E75A-DF2F-4B73-AA1A-5466BE7E5299}" destId="{8F34B431-95B1-4E64-8D24-65766F7924CB}" srcOrd="0" destOrd="0" presId="urn:microsoft.com/office/officeart/2005/8/layout/radial4"/>
    <dgm:cxn modelId="{538EB55E-691F-49A7-8057-CDF02FA8AD92}" srcId="{F629E183-5340-40E0-859D-3507A2B1C24E}" destId="{9D386ADA-5647-470C-8A13-BA80BE49371F}" srcOrd="0" destOrd="0" parTransId="{DD4F9288-BFB5-4A78-9DF2-6A20010E084C}" sibTransId="{9D8C6838-4EEF-48A3-84ED-63D6400E8421}"/>
    <dgm:cxn modelId="{1A20A45F-2747-4D2E-80D0-9CEEC27887DC}" type="presOf" srcId="{A0D68E53-5DEA-4319-B78B-513FF1DF8386}" destId="{932A9FCA-CFD3-4E68-8E4C-4F193DAD68CD}" srcOrd="0" destOrd="0" presId="urn:microsoft.com/office/officeart/2005/8/layout/radial4"/>
    <dgm:cxn modelId="{F7AC9F44-DFD1-40BE-9B7F-6FDF37652BDA}" srcId="{C7374593-7A42-4E87-95DC-43A4EDAC1B6E}" destId="{F629E183-5340-40E0-859D-3507A2B1C24E}" srcOrd="0" destOrd="0" parTransId="{470228F3-2456-4E12-9F0C-8E49B0E32342}" sibTransId="{AC891534-856B-43A2-94B0-99C1E59E2EF9}"/>
    <dgm:cxn modelId="{D1F9D446-F46A-4B67-88DD-559095D2E8EC}" type="presOf" srcId="{DD4F9288-BFB5-4A78-9DF2-6A20010E084C}" destId="{20B3A150-45BE-4F12-85C2-36777699DDE5}" srcOrd="0" destOrd="0" presId="urn:microsoft.com/office/officeart/2005/8/layout/radial4"/>
    <dgm:cxn modelId="{D8F61449-B0F5-4D8E-A4DA-CD95195395B0}" srcId="{F629E183-5340-40E0-859D-3507A2B1C24E}" destId="{5A16E75A-DF2F-4B73-AA1A-5466BE7E5299}" srcOrd="4" destOrd="0" parTransId="{F263A235-7F1B-4AEA-A3FA-036195FBFB2E}" sibTransId="{22D303D6-22E0-46B0-B63A-E0F1669FB2CA}"/>
    <dgm:cxn modelId="{D1D2C369-FA40-4D73-9921-A2CBFF13BC4E}" type="presOf" srcId="{F263A235-7F1B-4AEA-A3FA-036195FBFB2E}" destId="{A774F167-5676-4AE0-9D64-C18D195EE0CD}" srcOrd="0" destOrd="0" presId="urn:microsoft.com/office/officeart/2005/8/layout/radial4"/>
    <dgm:cxn modelId="{B434C26E-CF66-4776-B474-1986F759D935}" srcId="{F629E183-5340-40E0-859D-3507A2B1C24E}" destId="{DD8411D0-37C6-4980-A122-7FD0E86CA4B6}" srcOrd="5" destOrd="0" parTransId="{ED0FC0CB-B78A-447A-970A-5CA17C9B9A4D}" sibTransId="{7F9BF325-AA05-4B5A-9646-A85046A0C3EB}"/>
    <dgm:cxn modelId="{9580A253-CB0F-452F-B480-496F0BF9C0E1}" type="presOf" srcId="{9D386ADA-5647-470C-8A13-BA80BE49371F}" destId="{7A0209D3-92F2-42E1-B199-A2F05B9943CD}" srcOrd="0" destOrd="0" presId="urn:microsoft.com/office/officeart/2005/8/layout/radial4"/>
    <dgm:cxn modelId="{9526B57F-2CBD-4FF1-A67B-1DEE06C3B2C3}" srcId="{F629E183-5340-40E0-859D-3507A2B1C24E}" destId="{6A55DFE7-88AC-448E-9167-70F6AC6133EE}" srcOrd="3" destOrd="0" parTransId="{623158B9-4461-4086-9013-BBD86911D4C5}" sibTransId="{C0D6464A-BE74-4599-9BE4-3A9973BF273A}"/>
    <dgm:cxn modelId="{500EF99A-2E20-494E-9B45-40EEA8206D12}" type="presOf" srcId="{623158B9-4461-4086-9013-BBD86911D4C5}" destId="{7972FC5A-D95B-42A4-9948-1344B0057ABE}" srcOrd="0" destOrd="0" presId="urn:microsoft.com/office/officeart/2005/8/layout/radial4"/>
    <dgm:cxn modelId="{6F7E63A4-1D22-462A-A916-A6B740DC2AA8}" type="presOf" srcId="{03488805-CF40-43CE-ADE6-B43AF24CF22F}" destId="{302B0ED2-42A1-4750-AFD8-7F51AE85F3A7}" srcOrd="0" destOrd="0" presId="urn:microsoft.com/office/officeart/2005/8/layout/radial4"/>
    <dgm:cxn modelId="{B67992C2-BACB-45FD-9BF0-D7BF0ACD3DE1}" srcId="{F629E183-5340-40E0-859D-3507A2B1C24E}" destId="{A0D68E53-5DEA-4319-B78B-513FF1DF8386}" srcOrd="2" destOrd="0" parTransId="{03488805-CF40-43CE-ADE6-B43AF24CF22F}" sibTransId="{F4B33D63-BB27-49E3-941C-00873FAA6668}"/>
    <dgm:cxn modelId="{A50582D4-AC6B-4F3B-99A8-6BFCBA0F39BD}" srcId="{F629E183-5340-40E0-859D-3507A2B1C24E}" destId="{29BD46C4-7B0F-4A1C-8946-4C28CAFA36A5}" srcOrd="1" destOrd="0" parTransId="{92B87BAE-BA57-48C5-BF13-0A81C81179F4}" sibTransId="{141C42A4-7EE7-46C5-BA8C-23401BCC7DD5}"/>
    <dgm:cxn modelId="{3C5461D8-7EA4-4270-A282-1E490445251E}" type="presOf" srcId="{92B87BAE-BA57-48C5-BF13-0A81C81179F4}" destId="{EF5E0711-B913-4ADC-9F15-B9FC480F1FB3}" srcOrd="0" destOrd="0" presId="urn:microsoft.com/office/officeart/2005/8/layout/radial4"/>
    <dgm:cxn modelId="{907850D8-504B-4971-8C05-9A6CED0A7395}" type="presOf" srcId="{C7374593-7A42-4E87-95DC-43A4EDAC1B6E}" destId="{5428BE2B-0BB0-4A55-85EB-235AB75D49E6}" srcOrd="0" destOrd="0" presId="urn:microsoft.com/office/officeart/2005/8/layout/radial4"/>
    <dgm:cxn modelId="{837646D9-16F8-4292-9691-22E6162FE0AA}" type="presOf" srcId="{ED0FC0CB-B78A-447A-970A-5CA17C9B9A4D}" destId="{D4A769A1-7888-48BE-85D9-3A68F3151D2A}" srcOrd="0" destOrd="0" presId="urn:microsoft.com/office/officeart/2005/8/layout/radial4"/>
    <dgm:cxn modelId="{28625CDB-34AF-457F-94CE-6E529D987016}" type="presOf" srcId="{29BD46C4-7B0F-4A1C-8946-4C28CAFA36A5}" destId="{92DC1116-E1EF-4C65-9F82-A67C82DC586F}" srcOrd="0" destOrd="0" presId="urn:microsoft.com/office/officeart/2005/8/layout/radial4"/>
    <dgm:cxn modelId="{A987E8F0-A958-48AC-9F23-9E3E3C43EBA1}" type="presOf" srcId="{F629E183-5340-40E0-859D-3507A2B1C24E}" destId="{3997C1B6-4B87-41B1-9B98-EE3FC9BD8730}" srcOrd="0" destOrd="0" presId="urn:microsoft.com/office/officeart/2005/8/layout/radial4"/>
    <dgm:cxn modelId="{D1F8337C-FAF2-4727-A2F5-2DAC6713E75A}" type="presParOf" srcId="{5428BE2B-0BB0-4A55-85EB-235AB75D49E6}" destId="{3997C1B6-4B87-41B1-9B98-EE3FC9BD8730}" srcOrd="0" destOrd="0" presId="urn:microsoft.com/office/officeart/2005/8/layout/radial4"/>
    <dgm:cxn modelId="{986B93BC-C77C-4C52-80C2-3828B34ABE7E}" type="presParOf" srcId="{5428BE2B-0BB0-4A55-85EB-235AB75D49E6}" destId="{20B3A150-45BE-4F12-85C2-36777699DDE5}" srcOrd="1" destOrd="0" presId="urn:microsoft.com/office/officeart/2005/8/layout/radial4"/>
    <dgm:cxn modelId="{1613AFA2-7DFD-4B2E-B96B-051AC3A7E6D4}" type="presParOf" srcId="{5428BE2B-0BB0-4A55-85EB-235AB75D49E6}" destId="{7A0209D3-92F2-42E1-B199-A2F05B9943CD}" srcOrd="2" destOrd="0" presId="urn:microsoft.com/office/officeart/2005/8/layout/radial4"/>
    <dgm:cxn modelId="{DEA8EFEC-85F3-425E-87AA-49A7E678391B}" type="presParOf" srcId="{5428BE2B-0BB0-4A55-85EB-235AB75D49E6}" destId="{EF5E0711-B913-4ADC-9F15-B9FC480F1FB3}" srcOrd="3" destOrd="0" presId="urn:microsoft.com/office/officeart/2005/8/layout/radial4"/>
    <dgm:cxn modelId="{3D053A06-E750-41A5-A326-9F2F3FABE313}" type="presParOf" srcId="{5428BE2B-0BB0-4A55-85EB-235AB75D49E6}" destId="{92DC1116-E1EF-4C65-9F82-A67C82DC586F}" srcOrd="4" destOrd="0" presId="urn:microsoft.com/office/officeart/2005/8/layout/radial4"/>
    <dgm:cxn modelId="{0F1AD2E5-57A6-4D0D-A14F-90ED3D8ABBB6}" type="presParOf" srcId="{5428BE2B-0BB0-4A55-85EB-235AB75D49E6}" destId="{302B0ED2-42A1-4750-AFD8-7F51AE85F3A7}" srcOrd="5" destOrd="0" presId="urn:microsoft.com/office/officeart/2005/8/layout/radial4"/>
    <dgm:cxn modelId="{42D496FE-CF83-4D3F-813C-DE12568E0FF3}" type="presParOf" srcId="{5428BE2B-0BB0-4A55-85EB-235AB75D49E6}" destId="{932A9FCA-CFD3-4E68-8E4C-4F193DAD68CD}" srcOrd="6" destOrd="0" presId="urn:microsoft.com/office/officeart/2005/8/layout/radial4"/>
    <dgm:cxn modelId="{2F10A1BE-E1ED-414D-932A-5D40817B2EB3}" type="presParOf" srcId="{5428BE2B-0BB0-4A55-85EB-235AB75D49E6}" destId="{7972FC5A-D95B-42A4-9948-1344B0057ABE}" srcOrd="7" destOrd="0" presId="urn:microsoft.com/office/officeart/2005/8/layout/radial4"/>
    <dgm:cxn modelId="{9E9C537A-FE05-41E9-9AAE-059C53CCCA48}" type="presParOf" srcId="{5428BE2B-0BB0-4A55-85EB-235AB75D49E6}" destId="{D36377C5-6A74-4B80-85A1-33BA67380889}" srcOrd="8" destOrd="0" presId="urn:microsoft.com/office/officeart/2005/8/layout/radial4"/>
    <dgm:cxn modelId="{FF887D77-3827-47AC-9AFA-7C583F155357}" type="presParOf" srcId="{5428BE2B-0BB0-4A55-85EB-235AB75D49E6}" destId="{A774F167-5676-4AE0-9D64-C18D195EE0CD}" srcOrd="9" destOrd="0" presId="urn:microsoft.com/office/officeart/2005/8/layout/radial4"/>
    <dgm:cxn modelId="{CAE84DAD-770B-4151-9B18-95D853C8D6AE}" type="presParOf" srcId="{5428BE2B-0BB0-4A55-85EB-235AB75D49E6}" destId="{8F34B431-95B1-4E64-8D24-65766F7924CB}" srcOrd="10" destOrd="0" presId="urn:microsoft.com/office/officeart/2005/8/layout/radial4"/>
    <dgm:cxn modelId="{75D49970-19F8-4A4A-9064-2EFCA3E1D603}" type="presParOf" srcId="{5428BE2B-0BB0-4A55-85EB-235AB75D49E6}" destId="{D4A769A1-7888-48BE-85D9-3A68F3151D2A}" srcOrd="11" destOrd="0" presId="urn:microsoft.com/office/officeart/2005/8/layout/radial4"/>
    <dgm:cxn modelId="{2C40C417-332D-4AE5-94EA-2A88DF3AC0B6}" type="presParOf" srcId="{5428BE2B-0BB0-4A55-85EB-235AB75D49E6}" destId="{17BC8499-1CE5-4407-BC00-0E7C842490E2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03D80-FADC-450D-8C67-43A7F7C66FB7}" type="doc">
      <dgm:prSet loTypeId="urn:microsoft.com/office/officeart/2005/8/layout/funnel1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de-DE"/>
        </a:p>
      </dgm:t>
    </dgm:pt>
    <dgm:pt modelId="{6CCA8E8A-9822-499C-BD34-180E543393B7}">
      <dgm:prSet phldrT="[Text]"/>
      <dgm:spPr/>
      <dgm:t>
        <a:bodyPr/>
        <a:lstStyle/>
        <a:p>
          <a:r>
            <a:rPr lang="de-DE"/>
            <a:t>Fachliche Kompetenzen</a:t>
          </a:r>
        </a:p>
      </dgm:t>
    </dgm:pt>
    <dgm:pt modelId="{4EE5D8E2-3E08-482F-8F98-FCFD1EB00E7E}" type="parTrans" cxnId="{4BC07E07-FAE9-4224-AD32-3B34D77E0D26}">
      <dgm:prSet/>
      <dgm:spPr/>
      <dgm:t>
        <a:bodyPr/>
        <a:lstStyle/>
        <a:p>
          <a:endParaRPr lang="de-DE"/>
        </a:p>
      </dgm:t>
    </dgm:pt>
    <dgm:pt modelId="{F563B77C-EFAA-4888-99BC-64B5A4B9DFEE}" type="sibTrans" cxnId="{4BC07E07-FAE9-4224-AD32-3B34D77E0D26}">
      <dgm:prSet/>
      <dgm:spPr/>
      <dgm:t>
        <a:bodyPr/>
        <a:lstStyle/>
        <a:p>
          <a:endParaRPr lang="de-DE"/>
        </a:p>
      </dgm:t>
    </dgm:pt>
    <dgm:pt modelId="{FF80ECA4-F5B1-42CB-91E5-1BE29742A5AF}">
      <dgm:prSet phldrT="[Text]"/>
      <dgm:spPr/>
      <dgm:t>
        <a:bodyPr/>
        <a:lstStyle/>
        <a:p>
          <a:r>
            <a:rPr lang="de-DE"/>
            <a:t>Soziale Kompetenzen</a:t>
          </a:r>
        </a:p>
      </dgm:t>
    </dgm:pt>
    <dgm:pt modelId="{84CF08CD-F486-4C45-96B5-96AF412937F3}" type="parTrans" cxnId="{D2D34B10-BC02-4EDE-8EF8-8FF282BC2308}">
      <dgm:prSet/>
      <dgm:spPr/>
      <dgm:t>
        <a:bodyPr/>
        <a:lstStyle/>
        <a:p>
          <a:endParaRPr lang="de-DE"/>
        </a:p>
      </dgm:t>
    </dgm:pt>
    <dgm:pt modelId="{097C19E3-4C74-4257-8F2D-4F04D2D6BC57}" type="sibTrans" cxnId="{D2D34B10-BC02-4EDE-8EF8-8FF282BC2308}">
      <dgm:prSet/>
      <dgm:spPr/>
      <dgm:t>
        <a:bodyPr/>
        <a:lstStyle/>
        <a:p>
          <a:endParaRPr lang="de-DE"/>
        </a:p>
      </dgm:t>
    </dgm:pt>
    <dgm:pt modelId="{F72A79D4-66C6-42DA-BB7C-CE4F77C5383C}">
      <dgm:prSet phldrT="[Text]"/>
      <dgm:spPr/>
      <dgm:t>
        <a:bodyPr/>
        <a:lstStyle/>
        <a:p>
          <a:r>
            <a:rPr lang="de-DE"/>
            <a:t>(mögliche) Resultate (informeller) Lernprozesse in digitalen Communities</a:t>
          </a:r>
        </a:p>
      </dgm:t>
    </dgm:pt>
    <dgm:pt modelId="{4C6A351B-06EC-43C8-97E7-3F03211F1154}" type="parTrans" cxnId="{D4F70E52-B22A-439E-8D4C-064DEF15DE90}">
      <dgm:prSet/>
      <dgm:spPr/>
      <dgm:t>
        <a:bodyPr/>
        <a:lstStyle/>
        <a:p>
          <a:endParaRPr lang="de-DE"/>
        </a:p>
      </dgm:t>
    </dgm:pt>
    <dgm:pt modelId="{E570FD39-4CB0-45EC-9F71-597D8E4CDFA8}" type="sibTrans" cxnId="{D4F70E52-B22A-439E-8D4C-064DEF15DE90}">
      <dgm:prSet/>
      <dgm:spPr/>
      <dgm:t>
        <a:bodyPr/>
        <a:lstStyle/>
        <a:p>
          <a:endParaRPr lang="de-DE"/>
        </a:p>
      </dgm:t>
    </dgm:pt>
    <dgm:pt modelId="{1991EB44-35C7-4BB0-98AD-A5A8DD99C5DB}">
      <dgm:prSet phldrT="[Text]" phldr="1"/>
      <dgm:spPr/>
      <dgm:t>
        <a:bodyPr/>
        <a:lstStyle/>
        <a:p>
          <a:endParaRPr lang="de-DE"/>
        </a:p>
      </dgm:t>
    </dgm:pt>
    <dgm:pt modelId="{857DF4F0-EBE0-41B1-9017-EB7288FD2DCD}" type="parTrans" cxnId="{ADFE3183-040F-4E30-868C-6575FA0EAAE1}">
      <dgm:prSet/>
      <dgm:spPr/>
      <dgm:t>
        <a:bodyPr/>
        <a:lstStyle/>
        <a:p>
          <a:endParaRPr lang="de-DE"/>
        </a:p>
      </dgm:t>
    </dgm:pt>
    <dgm:pt modelId="{FD5A5B60-B9E5-4DCF-9B5A-C3D0B62A118F}" type="sibTrans" cxnId="{ADFE3183-040F-4E30-868C-6575FA0EAAE1}">
      <dgm:prSet/>
      <dgm:spPr/>
      <dgm:t>
        <a:bodyPr/>
        <a:lstStyle/>
        <a:p>
          <a:endParaRPr lang="de-DE"/>
        </a:p>
      </dgm:t>
    </dgm:pt>
    <dgm:pt modelId="{D360DFE5-841B-4B27-9648-9B9F5A073CA2}">
      <dgm:prSet phldrT="[Text]"/>
      <dgm:spPr/>
      <dgm:t>
        <a:bodyPr/>
        <a:lstStyle/>
        <a:p>
          <a:r>
            <a:rPr lang="de-DE"/>
            <a:t>Personale Kompetenzen</a:t>
          </a:r>
        </a:p>
      </dgm:t>
    </dgm:pt>
    <dgm:pt modelId="{4ACA2440-2D50-4820-BCF1-2B67583287E2}" type="parTrans" cxnId="{FADE4FB9-0B49-4E35-95A9-5917A2B12FC3}">
      <dgm:prSet/>
      <dgm:spPr/>
      <dgm:t>
        <a:bodyPr/>
        <a:lstStyle/>
        <a:p>
          <a:endParaRPr lang="de-DE"/>
        </a:p>
      </dgm:t>
    </dgm:pt>
    <dgm:pt modelId="{6A0EA965-0CC6-45D7-A758-10A13599C107}" type="sibTrans" cxnId="{FADE4FB9-0B49-4E35-95A9-5917A2B12FC3}">
      <dgm:prSet/>
      <dgm:spPr/>
      <dgm:t>
        <a:bodyPr/>
        <a:lstStyle/>
        <a:p>
          <a:endParaRPr lang="de-DE"/>
        </a:p>
      </dgm:t>
    </dgm:pt>
    <dgm:pt modelId="{2095E0D4-9DAD-49F6-B774-261C45DED117}" type="pres">
      <dgm:prSet presAssocID="{AC803D80-FADC-450D-8C67-43A7F7C66FB7}" presName="Name0" presStyleCnt="0">
        <dgm:presLayoutVars>
          <dgm:chMax val="4"/>
          <dgm:resizeHandles val="exact"/>
        </dgm:presLayoutVars>
      </dgm:prSet>
      <dgm:spPr/>
    </dgm:pt>
    <dgm:pt modelId="{3967173C-768C-4110-8C48-625FA3C48DA2}" type="pres">
      <dgm:prSet presAssocID="{AC803D80-FADC-450D-8C67-43A7F7C66FB7}" presName="ellipse" presStyleLbl="trBgShp" presStyleIdx="0" presStyleCnt="1"/>
      <dgm:spPr/>
    </dgm:pt>
    <dgm:pt modelId="{DBBBFA1A-9937-4A26-A8F5-529502D50849}" type="pres">
      <dgm:prSet presAssocID="{AC803D80-FADC-450D-8C67-43A7F7C66FB7}" presName="arrow1" presStyleLbl="fgShp" presStyleIdx="0" presStyleCnt="1"/>
      <dgm:spPr/>
    </dgm:pt>
    <dgm:pt modelId="{6F8C0D60-933B-4C47-AF8F-72052E5F7D21}" type="pres">
      <dgm:prSet presAssocID="{AC803D80-FADC-450D-8C67-43A7F7C66FB7}" presName="rectangle" presStyleLbl="revTx" presStyleIdx="0" presStyleCnt="1">
        <dgm:presLayoutVars>
          <dgm:bulletEnabled val="1"/>
        </dgm:presLayoutVars>
      </dgm:prSet>
      <dgm:spPr/>
    </dgm:pt>
    <dgm:pt modelId="{17C93666-F908-44EF-A3D7-3A84EB5F4216}" type="pres">
      <dgm:prSet presAssocID="{FF80ECA4-F5B1-42CB-91E5-1BE29742A5AF}" presName="item1" presStyleLbl="node1" presStyleIdx="0" presStyleCnt="3">
        <dgm:presLayoutVars>
          <dgm:bulletEnabled val="1"/>
        </dgm:presLayoutVars>
      </dgm:prSet>
      <dgm:spPr/>
    </dgm:pt>
    <dgm:pt modelId="{BC0ADC64-884B-4793-AA0A-61A64F96BEC0}" type="pres">
      <dgm:prSet presAssocID="{D360DFE5-841B-4B27-9648-9B9F5A073CA2}" presName="item2" presStyleLbl="node1" presStyleIdx="1" presStyleCnt="3">
        <dgm:presLayoutVars>
          <dgm:bulletEnabled val="1"/>
        </dgm:presLayoutVars>
      </dgm:prSet>
      <dgm:spPr/>
    </dgm:pt>
    <dgm:pt modelId="{7EB89415-B644-48AD-9085-25BF4D0A91A7}" type="pres">
      <dgm:prSet presAssocID="{F72A79D4-66C6-42DA-BB7C-CE4F77C5383C}" presName="item3" presStyleLbl="node1" presStyleIdx="2" presStyleCnt="3">
        <dgm:presLayoutVars>
          <dgm:bulletEnabled val="1"/>
        </dgm:presLayoutVars>
      </dgm:prSet>
      <dgm:spPr/>
    </dgm:pt>
    <dgm:pt modelId="{FD839F33-3D89-495A-8180-E8A4703E532A}" type="pres">
      <dgm:prSet presAssocID="{AC803D80-FADC-450D-8C67-43A7F7C66FB7}" presName="funnel" presStyleLbl="trAlignAcc1" presStyleIdx="0" presStyleCnt="1"/>
      <dgm:spPr/>
    </dgm:pt>
  </dgm:ptLst>
  <dgm:cxnLst>
    <dgm:cxn modelId="{4BC07E07-FAE9-4224-AD32-3B34D77E0D26}" srcId="{AC803D80-FADC-450D-8C67-43A7F7C66FB7}" destId="{6CCA8E8A-9822-499C-BD34-180E543393B7}" srcOrd="0" destOrd="0" parTransId="{4EE5D8E2-3E08-482F-8F98-FCFD1EB00E7E}" sibTransId="{F563B77C-EFAA-4888-99BC-64B5A4B9DFEE}"/>
    <dgm:cxn modelId="{ABE6DB0E-E6A9-43B3-B2B0-708611A4454B}" type="presOf" srcId="{F72A79D4-66C6-42DA-BB7C-CE4F77C5383C}" destId="{6F8C0D60-933B-4C47-AF8F-72052E5F7D21}" srcOrd="0" destOrd="0" presId="urn:microsoft.com/office/officeart/2005/8/layout/funnel1"/>
    <dgm:cxn modelId="{D2D34B10-BC02-4EDE-8EF8-8FF282BC2308}" srcId="{AC803D80-FADC-450D-8C67-43A7F7C66FB7}" destId="{FF80ECA4-F5B1-42CB-91E5-1BE29742A5AF}" srcOrd="1" destOrd="0" parTransId="{84CF08CD-F486-4C45-96B5-96AF412937F3}" sibTransId="{097C19E3-4C74-4257-8F2D-4F04D2D6BC57}"/>
    <dgm:cxn modelId="{0A5DC55E-8428-48B7-8B3C-E2622E46A9C9}" type="presOf" srcId="{AC803D80-FADC-450D-8C67-43A7F7C66FB7}" destId="{2095E0D4-9DAD-49F6-B774-261C45DED117}" srcOrd="0" destOrd="0" presId="urn:microsoft.com/office/officeart/2005/8/layout/funnel1"/>
    <dgm:cxn modelId="{FA5BBA4C-C19B-4159-9ADC-1DA127B8A0B0}" type="presOf" srcId="{6CCA8E8A-9822-499C-BD34-180E543393B7}" destId="{7EB89415-B644-48AD-9085-25BF4D0A91A7}" srcOrd="0" destOrd="0" presId="urn:microsoft.com/office/officeart/2005/8/layout/funnel1"/>
    <dgm:cxn modelId="{D4F70E52-B22A-439E-8D4C-064DEF15DE90}" srcId="{AC803D80-FADC-450D-8C67-43A7F7C66FB7}" destId="{F72A79D4-66C6-42DA-BB7C-CE4F77C5383C}" srcOrd="3" destOrd="0" parTransId="{4C6A351B-06EC-43C8-97E7-3F03211F1154}" sibTransId="{E570FD39-4CB0-45EC-9F71-597D8E4CDFA8}"/>
    <dgm:cxn modelId="{ADFE3183-040F-4E30-868C-6575FA0EAAE1}" srcId="{AC803D80-FADC-450D-8C67-43A7F7C66FB7}" destId="{1991EB44-35C7-4BB0-98AD-A5A8DD99C5DB}" srcOrd="4" destOrd="0" parTransId="{857DF4F0-EBE0-41B1-9017-EB7288FD2DCD}" sibTransId="{FD5A5B60-B9E5-4DCF-9B5A-C3D0B62A118F}"/>
    <dgm:cxn modelId="{912813A5-5A74-431B-A1E7-B0741FA2172B}" type="presOf" srcId="{FF80ECA4-F5B1-42CB-91E5-1BE29742A5AF}" destId="{BC0ADC64-884B-4793-AA0A-61A64F96BEC0}" srcOrd="0" destOrd="0" presId="urn:microsoft.com/office/officeart/2005/8/layout/funnel1"/>
    <dgm:cxn modelId="{FADE4FB9-0B49-4E35-95A9-5917A2B12FC3}" srcId="{AC803D80-FADC-450D-8C67-43A7F7C66FB7}" destId="{D360DFE5-841B-4B27-9648-9B9F5A073CA2}" srcOrd="2" destOrd="0" parTransId="{4ACA2440-2D50-4820-BCF1-2B67583287E2}" sibTransId="{6A0EA965-0CC6-45D7-A758-10A13599C107}"/>
    <dgm:cxn modelId="{1BC884E4-B632-4415-9A8D-25483110FB91}" type="presOf" srcId="{D360DFE5-841B-4B27-9648-9B9F5A073CA2}" destId="{17C93666-F908-44EF-A3D7-3A84EB5F4216}" srcOrd="0" destOrd="0" presId="urn:microsoft.com/office/officeart/2005/8/layout/funnel1"/>
    <dgm:cxn modelId="{446CB9C5-1DC8-40A3-9485-1399F30C72A5}" type="presParOf" srcId="{2095E0D4-9DAD-49F6-B774-261C45DED117}" destId="{3967173C-768C-4110-8C48-625FA3C48DA2}" srcOrd="0" destOrd="0" presId="urn:microsoft.com/office/officeart/2005/8/layout/funnel1"/>
    <dgm:cxn modelId="{E3A4AD90-4E31-4EEC-9EE8-05A90218F89B}" type="presParOf" srcId="{2095E0D4-9DAD-49F6-B774-261C45DED117}" destId="{DBBBFA1A-9937-4A26-A8F5-529502D50849}" srcOrd="1" destOrd="0" presId="urn:microsoft.com/office/officeart/2005/8/layout/funnel1"/>
    <dgm:cxn modelId="{917741AF-BAB5-41E5-8C7A-7135685A93EA}" type="presParOf" srcId="{2095E0D4-9DAD-49F6-B774-261C45DED117}" destId="{6F8C0D60-933B-4C47-AF8F-72052E5F7D21}" srcOrd="2" destOrd="0" presId="urn:microsoft.com/office/officeart/2005/8/layout/funnel1"/>
    <dgm:cxn modelId="{C3F7B903-2D46-4135-8E32-69DA59B9DEC8}" type="presParOf" srcId="{2095E0D4-9DAD-49F6-B774-261C45DED117}" destId="{17C93666-F908-44EF-A3D7-3A84EB5F4216}" srcOrd="3" destOrd="0" presId="urn:microsoft.com/office/officeart/2005/8/layout/funnel1"/>
    <dgm:cxn modelId="{43FF56AD-C672-4303-B5CE-305C9FED9B58}" type="presParOf" srcId="{2095E0D4-9DAD-49F6-B774-261C45DED117}" destId="{BC0ADC64-884B-4793-AA0A-61A64F96BEC0}" srcOrd="4" destOrd="0" presId="urn:microsoft.com/office/officeart/2005/8/layout/funnel1"/>
    <dgm:cxn modelId="{17F4E04B-49D3-4D48-8C53-8792144E9AC0}" type="presParOf" srcId="{2095E0D4-9DAD-49F6-B774-261C45DED117}" destId="{7EB89415-B644-48AD-9085-25BF4D0A91A7}" srcOrd="5" destOrd="0" presId="urn:microsoft.com/office/officeart/2005/8/layout/funnel1"/>
    <dgm:cxn modelId="{669BC647-C587-4670-BB03-1A7673CED267}" type="presParOf" srcId="{2095E0D4-9DAD-49F6-B774-261C45DED117}" destId="{FD839F33-3D89-495A-8180-E8A4703E532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7C1B6-4B87-41B1-9B98-EE3FC9BD8730}">
      <dsp:nvSpPr>
        <dsp:cNvPr id="0" name=""/>
        <dsp:cNvSpPr/>
      </dsp:nvSpPr>
      <dsp:spPr>
        <a:xfrm>
          <a:off x="4027376" y="2653510"/>
          <a:ext cx="2170334" cy="217033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Digitale Communities </a:t>
          </a:r>
          <a:r>
            <a:rPr lang="de-DE" sz="1100" kern="1200" dirty="0"/>
            <a:t>(nach </a:t>
          </a:r>
          <a:r>
            <a:rPr lang="de-DE" sz="1100" kern="1200" dirty="0" err="1"/>
            <a:t>Lave</a:t>
          </a:r>
          <a:r>
            <a:rPr lang="de-DE" sz="1100" kern="1200" dirty="0"/>
            <a:t> &amp; Wenger 1991 sowie Jahnke &amp; </a:t>
          </a:r>
          <a:r>
            <a:rPr lang="de-DE" sz="1100" kern="1200" dirty="0" err="1"/>
            <a:t>Mattick</a:t>
          </a:r>
          <a:r>
            <a:rPr lang="de-DE" sz="1100" kern="1200" dirty="0"/>
            <a:t> 2008)</a:t>
          </a:r>
          <a:endParaRPr lang="de-DE" sz="1800" kern="1200" dirty="0"/>
        </a:p>
      </dsp:txBody>
      <dsp:txXfrm>
        <a:off x="4345214" y="2971348"/>
        <a:ext cx="1534658" cy="1534658"/>
      </dsp:txXfrm>
    </dsp:sp>
    <dsp:sp modelId="{20B3A150-45BE-4F12-85C2-36777699DDE5}">
      <dsp:nvSpPr>
        <dsp:cNvPr id="0" name=""/>
        <dsp:cNvSpPr/>
      </dsp:nvSpPr>
      <dsp:spPr>
        <a:xfrm rot="10800000">
          <a:off x="1821263" y="3429405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0209D3-92F2-42E1-B199-A2F05B9943CD}">
      <dsp:nvSpPr>
        <dsp:cNvPr id="0" name=""/>
        <dsp:cNvSpPr/>
      </dsp:nvSpPr>
      <dsp:spPr>
        <a:xfrm>
          <a:off x="1061646" y="3130984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Technisch, virtuelle Plattform</a:t>
          </a:r>
        </a:p>
      </dsp:txBody>
      <dsp:txXfrm>
        <a:off x="1097243" y="3166581"/>
        <a:ext cx="1448040" cy="1144193"/>
      </dsp:txXfrm>
    </dsp:sp>
    <dsp:sp modelId="{EF5E0711-B913-4ADC-9F15-B9FC480F1FB3}">
      <dsp:nvSpPr>
        <dsp:cNvPr id="0" name=""/>
        <dsp:cNvSpPr/>
      </dsp:nvSpPr>
      <dsp:spPr>
        <a:xfrm rot="12960000">
          <a:off x="2250763" y="2107539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35715"/>
            <a:satOff val="-7786"/>
            <a:lumOff val="64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C1116-E1EF-4C65-9F82-A67C82DC586F}">
      <dsp:nvSpPr>
        <dsp:cNvPr id="0" name=""/>
        <dsp:cNvSpPr/>
      </dsp:nvSpPr>
      <dsp:spPr>
        <a:xfrm>
          <a:off x="1690224" y="1196418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135723"/>
            <a:satOff val="-7909"/>
            <a:lumOff val="6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Vernetzung &amp; Begegnung</a:t>
          </a:r>
        </a:p>
      </dsp:txBody>
      <dsp:txXfrm>
        <a:off x="1725821" y="1232015"/>
        <a:ext cx="1448040" cy="1144193"/>
      </dsp:txXfrm>
    </dsp:sp>
    <dsp:sp modelId="{302B0ED2-42A1-4750-AFD8-7F51AE85F3A7}">
      <dsp:nvSpPr>
        <dsp:cNvPr id="0" name=""/>
        <dsp:cNvSpPr/>
      </dsp:nvSpPr>
      <dsp:spPr>
        <a:xfrm rot="15120000">
          <a:off x="3375209" y="1290581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71431"/>
            <a:satOff val="-15572"/>
            <a:lumOff val="128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A9FCA-CFD3-4E68-8E4C-4F193DAD68CD}">
      <dsp:nvSpPr>
        <dsp:cNvPr id="0" name=""/>
        <dsp:cNvSpPr/>
      </dsp:nvSpPr>
      <dsp:spPr>
        <a:xfrm>
          <a:off x="3335865" y="790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271445"/>
            <a:satOff val="-15818"/>
            <a:lumOff val="137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Dynamische &amp; soziale Interaktionen</a:t>
          </a:r>
        </a:p>
      </dsp:txBody>
      <dsp:txXfrm>
        <a:off x="3371462" y="36387"/>
        <a:ext cx="1448040" cy="1144193"/>
      </dsp:txXfrm>
    </dsp:sp>
    <dsp:sp modelId="{7972FC5A-D95B-42A4-9948-1344B0057ABE}">
      <dsp:nvSpPr>
        <dsp:cNvPr id="0" name=""/>
        <dsp:cNvSpPr/>
      </dsp:nvSpPr>
      <dsp:spPr>
        <a:xfrm rot="17280000">
          <a:off x="4765101" y="1290581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407146"/>
            <a:satOff val="-23359"/>
            <a:lumOff val="193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377C5-6A74-4B80-85A1-33BA67380889}">
      <dsp:nvSpPr>
        <dsp:cNvPr id="0" name=""/>
        <dsp:cNvSpPr/>
      </dsp:nvSpPr>
      <dsp:spPr>
        <a:xfrm>
          <a:off x="5369988" y="790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407168"/>
            <a:satOff val="-23727"/>
            <a:lumOff val="206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Lernende Gemeinschaft &amp; Zugehörigkeit</a:t>
          </a:r>
        </a:p>
      </dsp:txBody>
      <dsp:txXfrm>
        <a:off x="5405585" y="36387"/>
        <a:ext cx="1448040" cy="1144193"/>
      </dsp:txXfrm>
    </dsp:sp>
    <dsp:sp modelId="{A774F167-5676-4AE0-9D64-C18D195EE0CD}">
      <dsp:nvSpPr>
        <dsp:cNvPr id="0" name=""/>
        <dsp:cNvSpPr/>
      </dsp:nvSpPr>
      <dsp:spPr>
        <a:xfrm rot="19440000">
          <a:off x="5889547" y="2107539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542862"/>
            <a:satOff val="-31145"/>
            <a:lumOff val="257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4B431-95B1-4E64-8D24-65766F7924CB}">
      <dsp:nvSpPr>
        <dsp:cNvPr id="0" name=""/>
        <dsp:cNvSpPr/>
      </dsp:nvSpPr>
      <dsp:spPr>
        <a:xfrm>
          <a:off x="7015628" y="1196418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542890"/>
            <a:satOff val="-31636"/>
            <a:lumOff val="275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Gemeinschaftliche </a:t>
          </a:r>
          <a:r>
            <a:rPr lang="de-DE" sz="1400" kern="1200" dirty="0">
              <a:latin typeface="Frutiger LT Com 45 Light"/>
            </a:rPr>
            <a:t>Anliegen</a:t>
          </a:r>
          <a:endParaRPr lang="de-DE" sz="1400" kern="1200" dirty="0"/>
        </a:p>
      </dsp:txBody>
      <dsp:txXfrm>
        <a:off x="7051225" y="1232015"/>
        <a:ext cx="1448040" cy="1144193"/>
      </dsp:txXfrm>
    </dsp:sp>
    <dsp:sp modelId="{D4A769A1-7888-48BE-85D9-3A68F3151D2A}">
      <dsp:nvSpPr>
        <dsp:cNvPr id="0" name=""/>
        <dsp:cNvSpPr/>
      </dsp:nvSpPr>
      <dsp:spPr>
        <a:xfrm>
          <a:off x="6319047" y="3429405"/>
          <a:ext cx="2084776" cy="61854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678577"/>
            <a:satOff val="-38931"/>
            <a:lumOff val="322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C8499-1CE5-4407-BC00-0E7C842490E2}">
      <dsp:nvSpPr>
        <dsp:cNvPr id="0" name=""/>
        <dsp:cNvSpPr/>
      </dsp:nvSpPr>
      <dsp:spPr>
        <a:xfrm>
          <a:off x="7644207" y="3130984"/>
          <a:ext cx="1519234" cy="1215387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-678613"/>
            <a:satOff val="-39545"/>
            <a:lumOff val="344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Niedrigschwelliger Zugang</a:t>
          </a:r>
        </a:p>
      </dsp:txBody>
      <dsp:txXfrm>
        <a:off x="7679804" y="3166581"/>
        <a:ext cx="1448040" cy="1144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7173C-768C-4110-8C48-625FA3C48DA2}">
      <dsp:nvSpPr>
        <dsp:cNvPr id="0" name=""/>
        <dsp:cNvSpPr/>
      </dsp:nvSpPr>
      <dsp:spPr>
        <a:xfrm>
          <a:off x="3521803" y="159811"/>
          <a:ext cx="3171646" cy="1101471"/>
        </a:xfrm>
        <a:prstGeom prst="ellipse">
          <a:avLst/>
        </a:prstGeom>
        <a:solidFill>
          <a:schemeClr val="accent3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BFA1A-9937-4A26-A8F5-529502D50849}">
      <dsp:nvSpPr>
        <dsp:cNvPr id="0" name=""/>
        <dsp:cNvSpPr/>
      </dsp:nvSpPr>
      <dsp:spPr>
        <a:xfrm>
          <a:off x="4805213" y="2856940"/>
          <a:ext cx="614660" cy="393382"/>
        </a:xfrm>
        <a:prstGeom prst="downArrow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C0D60-933B-4C47-AF8F-72052E5F7D21}">
      <dsp:nvSpPr>
        <dsp:cNvPr id="0" name=""/>
        <dsp:cNvSpPr/>
      </dsp:nvSpPr>
      <dsp:spPr>
        <a:xfrm>
          <a:off x="3637359" y="3171646"/>
          <a:ext cx="2950368" cy="737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/>
            <a:t>(mögliche) Resultate (informeller) Lernprozesse in digitalen Communities</a:t>
          </a:r>
        </a:p>
      </dsp:txBody>
      <dsp:txXfrm>
        <a:off x="3637359" y="3171646"/>
        <a:ext cx="2950368" cy="737592"/>
      </dsp:txXfrm>
    </dsp:sp>
    <dsp:sp modelId="{17C93666-F908-44EF-A3D7-3A84EB5F4216}">
      <dsp:nvSpPr>
        <dsp:cNvPr id="0" name=""/>
        <dsp:cNvSpPr/>
      </dsp:nvSpPr>
      <dsp:spPr>
        <a:xfrm>
          <a:off x="4674905" y="1346351"/>
          <a:ext cx="1106388" cy="11063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Personale Kompetenzen</a:t>
          </a:r>
        </a:p>
      </dsp:txBody>
      <dsp:txXfrm>
        <a:off x="4836932" y="1508378"/>
        <a:ext cx="782334" cy="782334"/>
      </dsp:txXfrm>
    </dsp:sp>
    <dsp:sp modelId="{BC0ADC64-884B-4793-AA0A-61A64F96BEC0}">
      <dsp:nvSpPr>
        <dsp:cNvPr id="0" name=""/>
        <dsp:cNvSpPr/>
      </dsp:nvSpPr>
      <dsp:spPr>
        <a:xfrm>
          <a:off x="3883223" y="516314"/>
          <a:ext cx="1106388" cy="11063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Soziale Kompetenzen</a:t>
          </a:r>
        </a:p>
      </dsp:txBody>
      <dsp:txXfrm>
        <a:off x="4045250" y="678341"/>
        <a:ext cx="782334" cy="782334"/>
      </dsp:txXfrm>
    </dsp:sp>
    <dsp:sp modelId="{7EB89415-B644-48AD-9085-25BF4D0A91A7}">
      <dsp:nvSpPr>
        <dsp:cNvPr id="0" name=""/>
        <dsp:cNvSpPr/>
      </dsp:nvSpPr>
      <dsp:spPr>
        <a:xfrm>
          <a:off x="5014198" y="248814"/>
          <a:ext cx="1106388" cy="11063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/>
            <a:t>Fachliche Kompetenzen</a:t>
          </a:r>
        </a:p>
      </dsp:txBody>
      <dsp:txXfrm>
        <a:off x="5176225" y="410841"/>
        <a:ext cx="782334" cy="782334"/>
      </dsp:txXfrm>
    </dsp:sp>
    <dsp:sp modelId="{FD839F33-3D89-495A-8180-E8A4703E532A}">
      <dsp:nvSpPr>
        <dsp:cNvPr id="0" name=""/>
        <dsp:cNvSpPr/>
      </dsp:nvSpPr>
      <dsp:spPr>
        <a:xfrm>
          <a:off x="3391495" y="24586"/>
          <a:ext cx="3442096" cy="275367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DBCAC-5F00-47F0-BBE7-4862A47AF8BE}" type="datetimeFigureOut">
              <a:rPr lang="de-DE" smtClean="0"/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9ADF2-3AF6-4B39-998B-734B615086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466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660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90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74190db53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574190db53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99ADF2-3AF6-4B39-998B-734B6150863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7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W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33576" y="3600001"/>
            <a:ext cx="7995224" cy="1125144"/>
          </a:xfrm>
        </p:spPr>
        <p:txBody>
          <a:bodyPr/>
          <a:lstStyle>
            <a:lvl1pPr>
              <a:defRPr sz="34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31704" y="4770000"/>
            <a:ext cx="7997096" cy="108750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3"/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76000" y="6076800"/>
            <a:ext cx="4464049" cy="160512"/>
          </a:xfrm>
        </p:spPr>
        <p:txBody>
          <a:bodyPr/>
          <a:lstStyle>
            <a:lvl1pPr marL="0" indent="0" algn="l">
              <a:buNone/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algn="l"/>
            <a:r>
              <a:rPr lang="de-DE" b="0" cap="none" baseline="0">
                <a:solidFill>
                  <a:schemeClr val="accent3"/>
                </a:solidFill>
              </a:rPr>
              <a:t>Fakultät für </a:t>
            </a:r>
            <a:r>
              <a:rPr lang="de-DE" cap="none" baseline="0">
                <a:solidFill>
                  <a:schemeClr val="accent3"/>
                </a:solidFill>
              </a:rPr>
              <a:t>Kultur- und Sozialwissenschaften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576000" y="6254067"/>
            <a:ext cx="4464049" cy="39210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/>
            </a:lvl1pPr>
            <a:lvl2pPr marL="457631" indent="0">
              <a:buNone/>
              <a:defRPr/>
            </a:lvl2pPr>
            <a:lvl3pPr marL="914354" indent="0">
              <a:buNone/>
              <a:defRPr/>
            </a:lvl3pPr>
            <a:lvl4pPr marL="1371530" indent="0">
              <a:buNone/>
              <a:defRPr/>
            </a:lvl4pPr>
            <a:lvl5pPr marL="182870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428801" cy="305305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00" y="1522800"/>
            <a:ext cx="2088000" cy="208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00" y="6176734"/>
            <a:ext cx="2476800" cy="4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W_Inhalt_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457631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2pPr>
            <a:lvl3pPr marL="914354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3pPr>
            <a:lvl4pPr marL="137153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4pPr>
            <a:lvl5pPr marL="1828707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9AB-DB2E-4FDF-BD3B-DE86C6609A0A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32997" y="6426003"/>
            <a:ext cx="7890576" cy="241001"/>
          </a:xfrm>
        </p:spPr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6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SW_Inhalt_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spcBef>
                <a:spcPts val="0"/>
              </a:spcBef>
              <a:spcAft>
                <a:spcPts val="1200"/>
              </a:spcAft>
              <a:defRPr/>
            </a:lvl3pPr>
            <a:lvl4pPr>
              <a:spcBef>
                <a:spcPts val="0"/>
              </a:spcBef>
              <a:spcAft>
                <a:spcPts val="1200"/>
              </a:spcAft>
              <a:defRPr/>
            </a:lvl4pPr>
            <a:lvl5pPr>
              <a:spcBef>
                <a:spcPts val="0"/>
              </a:spcBef>
              <a:spcAft>
                <a:spcPts val="1200"/>
              </a:spcAft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A6731-280F-44EC-B738-E733757982A2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29424" y="6426003"/>
            <a:ext cx="7890576" cy="241001"/>
          </a:xfrm>
        </p:spPr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48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" type="titleOnly">
  <p:cSld name="Schlussfoli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87792" y="6074196"/>
            <a:ext cx="1379315" cy="156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58339" y="5938110"/>
            <a:ext cx="854340" cy="393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2"/>
          <p:cNvPicPr preferRelativeResize="0"/>
          <p:nvPr/>
        </p:nvPicPr>
        <p:blipFill rotWithShape="1">
          <a:blip r:embed="rId4">
            <a:alphaModFix/>
          </a:blip>
          <a:srcRect l="18272" t="2109" r="12225" b="7343"/>
          <a:stretch/>
        </p:blipFill>
        <p:spPr>
          <a:xfrm>
            <a:off x="7565033" y="5601998"/>
            <a:ext cx="1074043" cy="989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/>
          <p:cNvPicPr preferRelativeResize="0"/>
          <p:nvPr/>
        </p:nvPicPr>
        <p:blipFill rotWithShape="1">
          <a:blip r:embed="rId5">
            <a:alphaModFix/>
          </a:blip>
          <a:srcRect l="2244" r="2253"/>
          <a:stretch/>
        </p:blipFill>
        <p:spPr>
          <a:xfrm>
            <a:off x="6453871" y="2573252"/>
            <a:ext cx="2182131" cy="1697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9469" y="5859227"/>
            <a:ext cx="945096" cy="47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07199" y="5799867"/>
            <a:ext cx="2212220" cy="670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9359" y="5837688"/>
            <a:ext cx="1053467" cy="55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45798" y="5775663"/>
            <a:ext cx="1129429" cy="65915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 txBox="1"/>
          <p:nvPr/>
        </p:nvSpPr>
        <p:spPr>
          <a:xfrm>
            <a:off x="6572705" y="1438161"/>
            <a:ext cx="38820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400" tIns="60933" rIns="624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Das Projekt wird im Rahmen </a:t>
            </a:r>
            <a:br>
              <a:rPr lang="de" sz="160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de" sz="160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des Nationalen Bildungsraums </a:t>
            </a:r>
            <a:br>
              <a:rPr lang="de" sz="160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de" sz="160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gefördert vom:</a:t>
            </a:r>
            <a:endParaRPr sz="1600" i="0" u="none" strike="noStrike" cap="none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463892" y="5292025"/>
            <a:ext cx="1482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400" tIns="60933" rIns="62400" bIns="60933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b="0" i="0" u="none" strike="noStrike" cap="none">
                <a:solidFill>
                  <a:srgbClr val="7F7F7F"/>
                </a:solidFill>
                <a:latin typeface="Work Sans"/>
                <a:ea typeface="Work Sans"/>
                <a:cs typeface="Work Sans"/>
                <a:sym typeface="Work Sans"/>
              </a:rPr>
              <a:t>KONSORTIUM</a:t>
            </a:r>
            <a:endParaRPr sz="2400"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71820" y="1533265"/>
            <a:ext cx="2412792" cy="2591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50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6000" y="1522800"/>
            <a:ext cx="10224000" cy="3940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6000" y="2088000"/>
            <a:ext cx="10224000" cy="3933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67541" y="6426003"/>
            <a:ext cx="1248139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3"/>
                </a:solidFill>
              </a:defRPr>
            </a:lvl1pPr>
          </a:lstStyle>
          <a:p>
            <a:fld id="{DC6084A0-BBB2-4A9F-8CEF-08400CBE9E35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29424" y="6426003"/>
            <a:ext cx="7890576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1">
                <a:solidFill>
                  <a:schemeClr val="accent3"/>
                </a:solidFill>
              </a:defRPr>
            </a:lvl1pPr>
          </a:lstStyle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5440" y="6426003"/>
            <a:ext cx="553693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b="1">
                <a:solidFill>
                  <a:schemeClr val="accent3"/>
                </a:solidFill>
              </a:defRPr>
            </a:lvl1pPr>
          </a:lstStyle>
          <a:p>
            <a:fld id="{242EEE4B-4F13-4B3B-896D-98344C2D1A3F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1296000" y="997834"/>
            <a:ext cx="10224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720000" y="6282000"/>
            <a:ext cx="10800000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liennummernplatzhalter 5"/>
          <p:cNvSpPr txBox="1">
            <a:spLocks/>
          </p:cNvSpPr>
          <p:nvPr userDrawn="1"/>
        </p:nvSpPr>
        <p:spPr>
          <a:xfrm>
            <a:off x="715567" y="6426003"/>
            <a:ext cx="431456" cy="241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l" defTabSz="914353" rtl="0" eaLnBrk="1" latinLnBrk="0" hangingPunct="1">
              <a:defRPr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177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0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36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3" algn="l" defTabSz="91435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>
                <a:solidFill>
                  <a:schemeClr val="accent3"/>
                </a:solidFill>
              </a:rPr>
              <a:t>Folie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79276"/>
            <a:ext cx="2476800" cy="448838"/>
          </a:xfrm>
          <a:prstGeom prst="rect">
            <a:avLst/>
          </a:prstGeom>
        </p:spPr>
      </p:pic>
      <p:sp>
        <p:nvSpPr>
          <p:cNvPr id="12" name="Textplatzhalter 7"/>
          <p:cNvSpPr txBox="1">
            <a:spLocks/>
          </p:cNvSpPr>
          <p:nvPr userDrawn="1"/>
        </p:nvSpPr>
        <p:spPr>
          <a:xfrm>
            <a:off x="6945452" y="759510"/>
            <a:ext cx="4561681" cy="216322"/>
          </a:xfrm>
          <a:prstGeom prst="rect">
            <a:avLst/>
          </a:prstGeom>
        </p:spPr>
        <p:txBody>
          <a:bodyPr lIns="0" tIns="0" rIns="0" bIns="0"/>
          <a:lstStyle>
            <a:lvl1pPr marL="0" indent="0" algn="r" defTabSz="914353" rtl="0" eaLnBrk="1" latinLnBrk="0" hangingPunct="1">
              <a:spcBef>
                <a:spcPct val="20000"/>
              </a:spcBef>
              <a:buClr>
                <a:schemeClr val="accent3"/>
              </a:buClr>
              <a:buFont typeface="Symbol" panose="05050102010706020507" pitchFamily="18" charset="2"/>
              <a:buNone/>
              <a:defRPr sz="1000" b="1" kern="1200" cap="none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93143" indent="-235512" algn="l" defTabSz="914353" rtl="0" eaLnBrk="1" latinLnBrk="0" hangingPunct="1">
              <a:spcBef>
                <a:spcPct val="20000"/>
              </a:spcBef>
              <a:buClr>
                <a:schemeClr val="accent3"/>
              </a:buClr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914353" rtl="0" eaLnBrk="1" latinLnBrk="0" hangingPunct="1">
              <a:spcBef>
                <a:spcPct val="20000"/>
              </a:spcBef>
              <a:buClr>
                <a:schemeClr val="accent3"/>
              </a:buClr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914353" rtl="0" eaLnBrk="1" latinLnBrk="0" hangingPunct="1">
              <a:spcBef>
                <a:spcPct val="20000"/>
              </a:spcBef>
              <a:buClr>
                <a:schemeClr val="accent3"/>
              </a:buClr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914353" rtl="0" eaLnBrk="1" latinLnBrk="0" hangingPunct="1">
              <a:spcBef>
                <a:spcPct val="20000"/>
              </a:spcBef>
              <a:buClr>
                <a:schemeClr val="accent3"/>
              </a:buClr>
              <a:buFont typeface="Symbol" panose="05050102010706020507" pitchFamily="18" charset="2"/>
              <a:buChar char="-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914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914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914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91435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0"/>
              <a:t>Fakultät für </a:t>
            </a:r>
            <a:r>
              <a:rPr lang="de-DE"/>
              <a:t>Kultur- und Sozialwissenschaften</a:t>
            </a:r>
          </a:p>
        </p:txBody>
      </p:sp>
    </p:spTree>
    <p:extLst>
      <p:ext uri="{BB962C8B-B14F-4D97-AF65-F5344CB8AC3E}">
        <p14:creationId xmlns:p14="http://schemas.microsoft.com/office/powerpoint/2010/main" val="30698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353" rtl="0" eaLnBrk="1" latinLnBrk="0" hangingPunct="1">
        <a:spcBef>
          <a:spcPct val="0"/>
        </a:spcBef>
        <a:buNone/>
        <a:defRPr sz="22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50022" indent="-250022" algn="l" defTabSz="914353" rtl="0" eaLnBrk="1" latinLnBrk="0" hangingPunct="1">
        <a:spcBef>
          <a:spcPct val="20000"/>
        </a:spcBef>
        <a:buClr>
          <a:schemeClr val="accent3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693143" indent="-235512" algn="l" defTabSz="914353" rtl="0" eaLnBrk="1" latinLnBrk="0" hangingPunct="1">
        <a:spcBef>
          <a:spcPct val="20000"/>
        </a:spcBef>
        <a:buClr>
          <a:schemeClr val="accent3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spcBef>
          <a:spcPct val="20000"/>
        </a:spcBef>
        <a:buClr>
          <a:schemeClr val="accent3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spcBef>
          <a:spcPct val="20000"/>
        </a:spcBef>
        <a:buClr>
          <a:schemeClr val="accent3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spcBef>
          <a:spcPct val="20000"/>
        </a:spcBef>
        <a:buClr>
          <a:schemeClr val="accent3"/>
        </a:buClr>
        <a:buFont typeface="Symbol" panose="05050102010706020507" pitchFamily="18" charset="2"/>
        <a:buChar char="-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linkedin.com/in/sara-rreshka-289a54256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hyperlink" Target="https://www.linkedin.com/in/bianca-rolfes-84974223a?utm_source=share&amp;utm_campaign=share_via&amp;utm_content=profile&amp;utm_medium=android_ap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fy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icify.de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3-658-16835-3" TargetMode="External"/><Relationship Id="rId2" Type="http://schemas.openxmlformats.org/officeDocument/2006/relationships/hyperlink" Target="https://doi.org/10.1017/CBO97805118153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33576" y="3429000"/>
            <a:ext cx="7995224" cy="1125144"/>
          </a:xfrm>
        </p:spPr>
        <p:txBody>
          <a:bodyPr/>
          <a:lstStyle/>
          <a:p>
            <a:r>
              <a:rPr lang="de-DE"/>
              <a:t>Potenziale digitaler Communities im Bildungskontext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22424" y="4670449"/>
            <a:ext cx="7997096" cy="12900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/>
              <a:t>Soziale Digitalisierung 2024</a:t>
            </a:r>
          </a:p>
          <a:p>
            <a:r>
              <a:rPr lang="de-DE">
                <a:solidFill>
                  <a:schemeClr val="tx1"/>
                </a:solidFill>
              </a:rPr>
              <a:t>Fachtagung an der Ernst-Abbe-Hochschule, Jena</a:t>
            </a:r>
          </a:p>
          <a:p>
            <a:r>
              <a:rPr lang="de-DE" sz="1400">
                <a:solidFill>
                  <a:schemeClr val="tx1"/>
                </a:solidFill>
              </a:rPr>
              <a:t>11. - 12. März 2024 </a:t>
            </a:r>
          </a:p>
          <a:p>
            <a:endParaRPr lang="de-DE"/>
          </a:p>
          <a:p>
            <a:endParaRPr lang="de-DE"/>
          </a:p>
          <a:p>
            <a:r>
              <a:rPr lang="de-DE"/>
              <a:t> 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r>
              <a:rPr lang="de-DE"/>
              <a:t> 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b="0" cap="none"/>
              <a:t>Fakultät für </a:t>
            </a:r>
            <a:r>
              <a:rPr lang="de-DE" cap="none"/>
              <a:t>Kultur- und Sozialwissenschaften</a:t>
            </a:r>
          </a:p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576000" y="6254067"/>
            <a:ext cx="7032168" cy="392102"/>
          </a:xfrm>
        </p:spPr>
        <p:txBody>
          <a:bodyPr/>
          <a:lstStyle/>
          <a:p>
            <a:r>
              <a:rPr lang="de-DE"/>
              <a:t>Sara Rreshka, Wissenschaftliche Mitarbeiterin, Lehrgebiet Empirische Bildungsforschung</a:t>
            </a:r>
          </a:p>
          <a:p>
            <a:r>
              <a:rPr lang="de-DE"/>
              <a:t>Bianca Rolfes, Wissenschaftliche Mitarbeiterin, Lehrgebiet Erwachsenen- und Weiterbildung</a:t>
            </a:r>
          </a:p>
        </p:txBody>
      </p:sp>
    </p:spTree>
    <p:extLst>
      <p:ext uri="{BB962C8B-B14F-4D97-AF65-F5344CB8AC3E}">
        <p14:creationId xmlns:p14="http://schemas.microsoft.com/office/powerpoint/2010/main" val="25930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Kontaktdaten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A5246-A7E0-4084-A9F2-6E455B3BDF1F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10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4F4FEF4-7B73-4113-AB65-39BA93F4C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44" y="2132854"/>
            <a:ext cx="2376264" cy="158417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AACFB54-1E22-4650-ABAA-F300BE2B55C9}"/>
              </a:ext>
            </a:extLst>
          </p:cNvPr>
          <p:cNvSpPr txBox="1"/>
          <p:nvPr/>
        </p:nvSpPr>
        <p:spPr>
          <a:xfrm>
            <a:off x="1153583" y="3776460"/>
            <a:ext cx="41241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>
                <a:solidFill>
                  <a:srgbClr val="C84F0E"/>
                </a:solidFill>
                <a:ea typeface="+mj-ea"/>
                <a:cs typeface="+mj-cs"/>
              </a:rPr>
              <a:t>Sara Rreshka, M.A. </a:t>
            </a:r>
            <a:endParaRPr lang="de-DE" sz="1600"/>
          </a:p>
          <a:p>
            <a:pPr fontAlgn="base"/>
            <a:r>
              <a:rPr lang="de-DE" sz="1600">
                <a:latin typeface="+mj-lt"/>
              </a:rPr>
              <a:t>Wissenschaftliche Mitarbeiterin in der Empirischen Bildungsforschung, </a:t>
            </a:r>
            <a:r>
              <a:rPr lang="de-DE" sz="1600" err="1">
                <a:latin typeface="+mj-lt"/>
              </a:rPr>
              <a:t>FernUniversität</a:t>
            </a:r>
            <a:r>
              <a:rPr lang="de-DE" sz="1600">
                <a:latin typeface="+mj-lt"/>
              </a:rPr>
              <a:t> in Hagen​</a:t>
            </a:r>
            <a:br>
              <a:rPr lang="de-DE" sz="1600">
                <a:latin typeface="+mj-lt"/>
              </a:rPr>
            </a:br>
            <a:r>
              <a:rPr lang="de-DE" sz="1600">
                <a:latin typeface="+mj-lt"/>
              </a:rPr>
              <a:t>​</a:t>
            </a:r>
          </a:p>
          <a:p>
            <a:pPr fontAlgn="base"/>
            <a:r>
              <a:rPr lang="de-DE" sz="1600">
                <a:latin typeface="+mj-lt"/>
              </a:rPr>
              <a:t>✉ sara.rreshka@fernuni-hagen.de</a:t>
            </a:r>
          </a:p>
          <a:p>
            <a:pPr fontAlgn="base"/>
            <a:r>
              <a:rPr lang="de-DE" sz="1600">
                <a:latin typeface="+mj-lt"/>
                <a:hlinkClick r:id="rId3" action="ppaction://hlinkfile"/>
              </a:rPr>
              <a:t>LinkedIn</a:t>
            </a:r>
            <a:endParaRPr lang="en-US" sz="1600">
              <a:latin typeface="+mj-lt"/>
            </a:endParaRPr>
          </a:p>
          <a:p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6FE143-95C2-44FE-A615-13F1E5953BF8}"/>
              </a:ext>
            </a:extLst>
          </p:cNvPr>
          <p:cNvSpPr txBox="1"/>
          <p:nvPr/>
        </p:nvSpPr>
        <p:spPr>
          <a:xfrm>
            <a:off x="6317015" y="3776459"/>
            <a:ext cx="4124194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600" b="1" dirty="0">
                <a:solidFill>
                  <a:srgbClr val="C84F0E"/>
                </a:solidFill>
                <a:ea typeface="+mj-ea"/>
                <a:cs typeface="+mj-cs"/>
              </a:rPr>
              <a:t>Bianca Rolfes, B.A. </a:t>
            </a:r>
            <a:endParaRPr lang="de-DE" sz="1600"/>
          </a:p>
          <a:p>
            <a:pPr fontAlgn="base"/>
            <a:r>
              <a:rPr lang="de-DE" sz="1600" dirty="0">
                <a:latin typeface="+mj-lt"/>
              </a:rPr>
              <a:t>Wissenschaftliche Mitarbeiterin in der Erwachsenen- und Weiterbildung, </a:t>
            </a:r>
            <a:r>
              <a:rPr lang="de-DE" sz="1600" dirty="0" err="1">
                <a:latin typeface="+mj-lt"/>
              </a:rPr>
              <a:t>FernUniversität</a:t>
            </a:r>
            <a:r>
              <a:rPr lang="de-DE" sz="1600" dirty="0">
                <a:latin typeface="+mj-lt"/>
              </a:rPr>
              <a:t> in Hagen​</a:t>
            </a:r>
            <a:br>
              <a:rPr lang="de-DE" sz="1600" dirty="0">
                <a:latin typeface="+mj-lt"/>
              </a:rPr>
            </a:br>
            <a:r>
              <a:rPr lang="de-DE" sz="1600" dirty="0">
                <a:latin typeface="+mj-lt"/>
              </a:rPr>
              <a:t>​</a:t>
            </a:r>
          </a:p>
          <a:p>
            <a:pPr fontAlgn="base"/>
            <a:r>
              <a:rPr lang="de-DE" sz="1600" dirty="0">
                <a:latin typeface="+mj-lt"/>
              </a:rPr>
              <a:t>✉ bianca.rolfes@fernuni-hagen.de</a:t>
            </a:r>
          </a:p>
          <a:p>
            <a:pPr fontAlgn="base"/>
            <a:r>
              <a:rPr lang="en-US" sz="1600" dirty="0">
                <a:latin typeface="+mj-lt"/>
                <a:hlinkClick r:id="rId4"/>
              </a:rPr>
              <a:t>LinkedIn</a:t>
            </a:r>
            <a:endParaRPr lang="en-US" sz="1600">
              <a:latin typeface="+mj-lt"/>
            </a:endParaRPr>
          </a:p>
          <a:p>
            <a:endParaRPr lang="de-DE"/>
          </a:p>
        </p:txBody>
      </p:sp>
      <p:pic>
        <p:nvPicPr>
          <p:cNvPr id="3" name="Grafik 2" descr="Ein Bild, das Menschliches Gesicht, Person, Kleidung, Selfie enthält.&#10;&#10;Beschreibung automatisch generiert.">
            <a:extLst>
              <a:ext uri="{FF2B5EF4-FFF2-40B4-BE49-F238E27FC236}">
                <a16:creationId xmlns:a16="http://schemas.microsoft.com/office/drawing/2014/main" id="{3C75C545-7B86-678A-3B81-BFE6CC527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80" y="1908529"/>
            <a:ext cx="2391718" cy="1789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Agenda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Potenziale digitaler Communities im Bildungskontext – wissenschaftstheoretische Einordnung ​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Was ist NELE? 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Kurze Arbeitsphase​​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Vorstellung/Austausch über Ergebnisse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Literatur ​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42BF9-93FD-4846-95A9-FFA645CBC928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97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7B071-F1E5-4C5A-9A83-EA9C75D41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1522800"/>
            <a:ext cx="10224000" cy="1474152"/>
          </a:xfrm>
        </p:spPr>
        <p:txBody>
          <a:bodyPr anchor="ctr"/>
          <a:lstStyle/>
          <a:p>
            <a:pPr algn="ctr"/>
            <a:r>
              <a:rPr lang="de-DE" sz="2800" dirty="0"/>
              <a:t>Was verstehen Sie unter digitalen Communities?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9CF654-3970-4130-A070-141823EA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3696-41DD-4782-951A-6087C9E2B402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64D747-A90D-412B-A0F2-BF661EC1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642D7B-6913-4B26-A56F-286F2B0E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3</a:t>
            </a:fld>
            <a:endParaRPr lang="de-DE"/>
          </a:p>
        </p:txBody>
      </p:sp>
      <p:pic>
        <p:nvPicPr>
          <p:cNvPr id="9" name="Inhaltsplatzhalter 8" descr="Ein Bild, das Text, Schrift, Grafiken, Logo enthält.&#10;&#10;Beschreibung automatisch generiert.">
            <a:extLst>
              <a:ext uri="{FF2B5EF4-FFF2-40B4-BE49-F238E27FC236}">
                <a16:creationId xmlns:a16="http://schemas.microsoft.com/office/drawing/2014/main" id="{1100C42E-0217-2668-82D3-9C71FC35E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2" t="2622" r="1376" b="7865"/>
          <a:stretch/>
        </p:blipFill>
        <p:spPr>
          <a:xfrm>
            <a:off x="1325579" y="3168447"/>
            <a:ext cx="6377683" cy="2409482"/>
          </a:xfr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C60D5C6F-B345-9629-8B36-DEFA079DA6F4}"/>
              </a:ext>
            </a:extLst>
          </p:cNvPr>
          <p:cNvSpPr txBox="1"/>
          <p:nvPr/>
        </p:nvSpPr>
        <p:spPr>
          <a:xfrm>
            <a:off x="8284191" y="446281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https://particify.de/</a:t>
            </a:r>
            <a:r>
              <a:rPr lang="en-US" dirty="0"/>
              <a:t> </a:t>
            </a:r>
          </a:p>
          <a:p>
            <a:r>
              <a:rPr lang="en-US" err="1"/>
              <a:t>Raumnummer</a:t>
            </a:r>
            <a:r>
              <a:rPr lang="en-US" dirty="0"/>
              <a:t>: </a:t>
            </a:r>
            <a:r>
              <a:rPr lang="en-US" b="1" dirty="0">
                <a:ea typeface="+mn-lt"/>
                <a:cs typeface="+mn-lt"/>
              </a:rPr>
              <a:t>21421826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816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1DBC31-072F-49B3-BF41-E1C03A94A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A9AB-DB2E-4FDF-BD3B-DE86C6609A0A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CE472D-1C6D-4B7E-BD05-B53D559CB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F85D89-7B57-42F0-81A5-58EC56492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13" name="Inhaltsplatzhalter 12">
            <a:extLst>
              <a:ext uri="{FF2B5EF4-FFF2-40B4-BE49-F238E27FC236}">
                <a16:creationId xmlns:a16="http://schemas.microsoft.com/office/drawing/2014/main" id="{A7A0BB25-74FD-46F1-AC55-68AC1D419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31347"/>
              </p:ext>
            </p:extLst>
          </p:nvPr>
        </p:nvGraphicFramePr>
        <p:xfrm>
          <a:off x="1055440" y="1207770"/>
          <a:ext cx="10225088" cy="4824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54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7ABC1-2A81-4823-84F0-01C190E5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Potenziale digitaler Communities </a:t>
            </a:r>
            <a:r>
              <a:rPr lang="de-DE" sz="1600" dirty="0"/>
              <a:t>(angelehnt an Weinert 2001)</a:t>
            </a:r>
            <a:endParaRPr lang="de-DE" dirty="0"/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5EE07DD7-50BB-411A-9C80-8CD8B99778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993567"/>
              </p:ext>
            </p:extLst>
          </p:nvPr>
        </p:nvGraphicFramePr>
        <p:xfrm>
          <a:off x="1295400" y="2087563"/>
          <a:ext cx="10225088" cy="393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62752-0723-4725-ACD5-28E39AD1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4A3B2-5D06-42C9-B0BA-E8690274A853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E0CD8-D23A-44D5-8252-180EEC8F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AD492-377A-4232-873D-D27E5267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95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BA3B1D5-7F61-65AC-F140-E906A3A59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928" y="2592509"/>
            <a:ext cx="2069002" cy="2068063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D5D7F36-BFDD-F3E7-A9CB-987AEDA9BCA8}"/>
              </a:ext>
            </a:extLst>
          </p:cNvPr>
          <p:cNvSpPr txBox="1"/>
          <p:nvPr/>
        </p:nvSpPr>
        <p:spPr>
          <a:xfrm>
            <a:off x="7178232" y="4378185"/>
            <a:ext cx="170225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200" dirty="0"/>
              <a:t>Next Education (EU)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7ABC1-2A81-4823-84F0-01C190E58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Community Channel von NELE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B62752-0723-4725-ACD5-28E39AD1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DB08-B302-464E-8C26-B075102E963C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E0CD8-D23A-44D5-8252-180EEC8F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7AD492-377A-4232-873D-D27E5267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7</a:t>
            </a:fld>
            <a:endParaRPr lang="de-DE"/>
          </a:p>
        </p:txBody>
      </p:sp>
      <p:pic>
        <p:nvPicPr>
          <p:cNvPr id="9" name="Inhaltsplatzhalter 8" descr="Ein Bild, das Text, Screenshot, Schrift, Software enthält.&#10;&#10;Beschreibung automatisch generiert.">
            <a:extLst>
              <a:ext uri="{FF2B5EF4-FFF2-40B4-BE49-F238E27FC236}">
                <a16:creationId xmlns:a16="http://schemas.microsoft.com/office/drawing/2014/main" id="{833C1732-4CDE-71B7-7B66-93236D1CCE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0632" y="1909265"/>
            <a:ext cx="9504946" cy="4290757"/>
          </a:xfrm>
        </p:spPr>
      </p:pic>
    </p:spTree>
    <p:extLst>
      <p:ext uri="{BB962C8B-B14F-4D97-AF65-F5344CB8AC3E}">
        <p14:creationId xmlns:p14="http://schemas.microsoft.com/office/powerpoint/2010/main" val="105460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2A76F-93EE-4AE3-8B92-6C1A7467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Jetzt sind Sie gefragt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FC1C18-B45B-48DE-9CDC-D53DD2EA8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604" y="2240544"/>
            <a:ext cx="8901416" cy="163723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AutoNum type="arabicParenR"/>
            </a:pPr>
            <a:r>
              <a:rPr lang="de-DE" dirty="0"/>
              <a:t>Welche Art von Kanälen halten Sie für sinnvoll? (z.B. themenspezifisch, fächerspezifisch, Supportkanäle etc.)</a:t>
            </a:r>
          </a:p>
          <a:p>
            <a:pPr marL="342900" indent="-342900">
              <a:buAutoNum type="arabicParenR"/>
            </a:pPr>
            <a:r>
              <a:rPr lang="de-DE" dirty="0"/>
              <a:t>Was würde Sie zur Teilnahme an digitalen Communities motivieren?</a:t>
            </a:r>
          </a:p>
          <a:p>
            <a:pPr marL="342900" indent="-342900">
              <a:buFont typeface="+mj-lt"/>
              <a:buAutoNum type="arabicParenR"/>
            </a:pPr>
            <a:r>
              <a:rPr lang="de-DE" dirty="0"/>
              <a:t>Sollten Nutzende eigene Gruppen/Unterkanäle erstellen können?</a:t>
            </a:r>
          </a:p>
          <a:p>
            <a:endParaRPr lang="de-DE" i="1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15324C6-9213-4843-8DDD-5B39A053A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2745F-C967-4B0D-AAF5-E7569F653ADB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41FE96-53A2-494B-A7FD-F185588D0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53393B-53E6-44C5-A90C-95EE04EB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8</a:t>
            </a:fld>
            <a:endParaRPr lang="de-DE"/>
          </a:p>
        </p:txBody>
      </p:sp>
      <p:pic>
        <p:nvPicPr>
          <p:cNvPr id="7" name="Grafik 6" descr="Ein Bild, das Text, Schrift, Grafiken, Logo enthält.&#10;&#10;Beschreibung automatisch generiert.">
            <a:extLst>
              <a:ext uri="{FF2B5EF4-FFF2-40B4-BE49-F238E27FC236}">
                <a16:creationId xmlns:a16="http://schemas.microsoft.com/office/drawing/2014/main" id="{6313E9CB-D30C-9B6C-A369-6E734B956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3" r="227" b="556"/>
          <a:stretch/>
        </p:blipFill>
        <p:spPr>
          <a:xfrm>
            <a:off x="4901686" y="3796486"/>
            <a:ext cx="4992385" cy="196304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9E67055-4658-E541-2A9C-B828BC7AA3CD}"/>
              </a:ext>
            </a:extLst>
          </p:cNvPr>
          <p:cNvSpPr txBox="1"/>
          <p:nvPr/>
        </p:nvSpPr>
        <p:spPr>
          <a:xfrm>
            <a:off x="1615669" y="477356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3"/>
              </a:rPr>
              <a:t>https://particify.de/</a:t>
            </a:r>
            <a:r>
              <a:rPr lang="en-US" dirty="0"/>
              <a:t> </a:t>
            </a:r>
          </a:p>
          <a:p>
            <a:r>
              <a:rPr lang="en-US" dirty="0" err="1"/>
              <a:t>Raumnummer</a:t>
            </a:r>
            <a:r>
              <a:rPr lang="en-US" dirty="0"/>
              <a:t>: </a:t>
            </a:r>
            <a:r>
              <a:rPr lang="en-US" dirty="0">
                <a:ea typeface="+mn-lt"/>
                <a:cs typeface="+mn-lt"/>
              </a:rPr>
              <a:t>21421826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76A88-A792-4EA4-AC4F-07EA6AD3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250D66-AD45-4375-84F3-B06527847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00" y="2018583"/>
            <a:ext cx="10224000" cy="3933287"/>
          </a:xfrm>
        </p:spPr>
        <p:txBody>
          <a:bodyPr vert="horz" lIns="0" tIns="0" rIns="0" bIns="0" rtlCol="0" anchor="t">
            <a:noAutofit/>
          </a:bodyPr>
          <a:lstStyle/>
          <a:p>
            <a:pPr marL="180000" indent="-180000"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ea typeface="+mn-lt"/>
                <a:cs typeface="+mn-lt"/>
              </a:rPr>
              <a:t>Jahnke, Isa, und Volker </a:t>
            </a:r>
            <a:r>
              <a:rPr lang="de-DE" sz="1400" dirty="0" err="1">
                <a:ea typeface="+mn-lt"/>
                <a:cs typeface="+mn-lt"/>
              </a:rPr>
              <a:t>Mattick</a:t>
            </a:r>
            <a:r>
              <a:rPr lang="de-DE" sz="1400" dirty="0">
                <a:ea typeface="+mn-lt"/>
                <a:cs typeface="+mn-lt"/>
              </a:rPr>
              <a:t>. 2008. Integration informeller Lernwege in formale Universitätsstrukturen: Vorgehensmodell „Sozio-technische Communities“ - In Offener Bildungsraum Hochschule. Freiheiten und Notwendigkeiten, </a:t>
            </a:r>
            <a:r>
              <a:rPr lang="de-DE" sz="1400" dirty="0" err="1">
                <a:ea typeface="+mn-lt"/>
                <a:cs typeface="+mn-lt"/>
              </a:rPr>
              <a:t>Hg</a:t>
            </a:r>
            <a:r>
              <a:rPr lang="de-DE" sz="1400" dirty="0">
                <a:ea typeface="+mn-lt"/>
                <a:cs typeface="+mn-lt"/>
              </a:rPr>
              <a:t>. Sabine </a:t>
            </a:r>
            <a:r>
              <a:rPr lang="de-DE" sz="1400" dirty="0" err="1">
                <a:ea typeface="+mn-lt"/>
                <a:cs typeface="+mn-lt"/>
              </a:rPr>
              <a:t>Zauchner</a:t>
            </a:r>
            <a:r>
              <a:rPr lang="de-DE" sz="1400" dirty="0">
                <a:ea typeface="+mn-lt"/>
                <a:cs typeface="+mn-lt"/>
              </a:rPr>
              <a:t>, Peter Baumgartner, Edith </a:t>
            </a:r>
            <a:r>
              <a:rPr lang="de-DE" sz="1400" dirty="0" err="1">
                <a:ea typeface="+mn-lt"/>
                <a:cs typeface="+mn-lt"/>
              </a:rPr>
              <a:t>Blaschitz</a:t>
            </a:r>
            <a:r>
              <a:rPr lang="de-DE" sz="1400" dirty="0">
                <a:ea typeface="+mn-lt"/>
                <a:cs typeface="+mn-lt"/>
              </a:rPr>
              <a:t>, Andreas </a:t>
            </a:r>
            <a:r>
              <a:rPr lang="de-DE" sz="1400" dirty="0" err="1">
                <a:ea typeface="+mn-lt"/>
                <a:cs typeface="+mn-lt"/>
              </a:rPr>
              <a:t>Weissenbäck</a:t>
            </a:r>
            <a:r>
              <a:rPr lang="de-DE" sz="1400" dirty="0">
                <a:ea typeface="+mn-lt"/>
                <a:cs typeface="+mn-lt"/>
              </a:rPr>
              <a:t>, 192-203. Münster: Waxmann.</a:t>
            </a:r>
          </a:p>
          <a:p>
            <a:pPr marL="180000" indent="-180000">
              <a:lnSpc>
                <a:spcPct val="150000"/>
              </a:lnSpc>
              <a:spcAft>
                <a:spcPts val="600"/>
              </a:spcAft>
            </a:pPr>
            <a:r>
              <a:rPr lang="de-DE" sz="1400" dirty="0" err="1">
                <a:ea typeface="+mn-lt"/>
                <a:cs typeface="+mn-lt"/>
              </a:rPr>
              <a:t>Lave</a:t>
            </a:r>
            <a:r>
              <a:rPr lang="de-DE" sz="1400" dirty="0">
                <a:ea typeface="+mn-lt"/>
                <a:cs typeface="+mn-lt"/>
              </a:rPr>
              <a:t>, Jean, und Etienne Wenger. 1991. </a:t>
            </a:r>
            <a:r>
              <a:rPr lang="de-DE" sz="1400" dirty="0" err="1">
                <a:ea typeface="+mn-lt"/>
                <a:cs typeface="+mn-lt"/>
              </a:rPr>
              <a:t>Situated</a:t>
            </a:r>
            <a:r>
              <a:rPr lang="de-DE" sz="1400" dirty="0">
                <a:ea typeface="+mn-lt"/>
                <a:cs typeface="+mn-lt"/>
              </a:rPr>
              <a:t> </a:t>
            </a:r>
            <a:r>
              <a:rPr lang="de-DE" sz="1400" dirty="0" err="1">
                <a:ea typeface="+mn-lt"/>
                <a:cs typeface="+mn-lt"/>
              </a:rPr>
              <a:t>learning</a:t>
            </a:r>
            <a:r>
              <a:rPr lang="de-DE" sz="1400" dirty="0">
                <a:ea typeface="+mn-lt"/>
                <a:cs typeface="+mn-lt"/>
              </a:rPr>
              <a:t>: </a:t>
            </a:r>
            <a:r>
              <a:rPr lang="de-DE" sz="1400" dirty="0" err="1">
                <a:ea typeface="+mn-lt"/>
                <a:cs typeface="+mn-lt"/>
              </a:rPr>
              <a:t>Legitimate</a:t>
            </a:r>
            <a:r>
              <a:rPr lang="de-DE" sz="1400" dirty="0">
                <a:ea typeface="+mn-lt"/>
                <a:cs typeface="+mn-lt"/>
              </a:rPr>
              <a:t> </a:t>
            </a:r>
            <a:r>
              <a:rPr lang="de-DE" sz="1400" dirty="0" err="1">
                <a:ea typeface="+mn-lt"/>
                <a:cs typeface="+mn-lt"/>
              </a:rPr>
              <a:t>peripheral</a:t>
            </a:r>
            <a:r>
              <a:rPr lang="de-DE" sz="1400" dirty="0">
                <a:ea typeface="+mn-lt"/>
                <a:cs typeface="+mn-lt"/>
              </a:rPr>
              <a:t> </a:t>
            </a:r>
            <a:r>
              <a:rPr lang="de-DE" sz="1400" dirty="0" err="1">
                <a:ea typeface="+mn-lt"/>
                <a:cs typeface="+mn-lt"/>
              </a:rPr>
              <a:t>participation</a:t>
            </a:r>
            <a:r>
              <a:rPr lang="de-DE" sz="1400" dirty="0">
                <a:ea typeface="+mn-lt"/>
                <a:cs typeface="+mn-lt"/>
              </a:rPr>
              <a:t>. Cambridge: Cambridge University Press. </a:t>
            </a:r>
            <a:r>
              <a:rPr lang="de-DE" sz="1400" dirty="0">
                <a:ea typeface="+mn-lt"/>
                <a:cs typeface="+mn-lt"/>
                <a:hlinkClick r:id="rId2"/>
              </a:rPr>
              <a:t>https://doi.org/10.1017/CBO9780511815355</a:t>
            </a:r>
            <a:endParaRPr lang="de-DE" sz="1400" dirty="0"/>
          </a:p>
          <a:p>
            <a:pPr marL="180000" indent="-180000"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ea typeface="+mn-lt"/>
                <a:cs typeface="+mn-lt"/>
              </a:rPr>
              <a:t>Schaffner, Dorothea, Esther Federspiel, Seraina Mohr, und Florian Wieser. 2017. Online-Communities: Was die User motiviert und wie sie aktiviert werden. In Dialogmarketing Perspektiven 2016/2017. Tagungsband 11. wissenschaftlicher interdisziplinärer Kongress für Dialogmarketing, </a:t>
            </a:r>
            <a:r>
              <a:rPr lang="de-DE" sz="1400" dirty="0" err="1">
                <a:ea typeface="+mn-lt"/>
                <a:cs typeface="+mn-lt"/>
              </a:rPr>
              <a:t>Hg</a:t>
            </a:r>
            <a:r>
              <a:rPr lang="de-DE" sz="1400" dirty="0">
                <a:ea typeface="+mn-lt"/>
                <a:cs typeface="+mn-lt"/>
              </a:rPr>
              <a:t>. Deutscher Dialogmarketing Verband e. V., 87–107. Wiesbaden: Springer Gabler. </a:t>
            </a:r>
            <a:r>
              <a:rPr lang="de-DE" sz="1400" dirty="0">
                <a:ea typeface="+mn-lt"/>
                <a:cs typeface="+mn-lt"/>
                <a:hlinkClick r:id="rId3"/>
              </a:rPr>
              <a:t>https://doi.org/10.1007/978-3-658-16835-3</a:t>
            </a:r>
            <a:endParaRPr lang="de-DE" sz="1400" dirty="0">
              <a:ea typeface="+mn-lt"/>
              <a:cs typeface="+mn-lt"/>
            </a:endParaRPr>
          </a:p>
          <a:p>
            <a:pPr marL="180000" indent="-180000">
              <a:lnSpc>
                <a:spcPct val="150000"/>
              </a:lnSpc>
              <a:spcAft>
                <a:spcPts val="600"/>
              </a:spcAft>
            </a:pPr>
            <a:r>
              <a:rPr lang="de-DE" sz="1400" dirty="0">
                <a:ea typeface="+mn-lt"/>
                <a:cs typeface="+mn-lt"/>
              </a:rPr>
              <a:t>Weinert, Franz E. 2001. Vergleichende Leistungsmessung in Schulen - eine umstrittene Selbstverständlichkeit. In Leistungsmessungen in Schulen, </a:t>
            </a:r>
            <a:r>
              <a:rPr lang="de-DE" sz="1400" dirty="0" err="1">
                <a:ea typeface="+mn-lt"/>
                <a:cs typeface="+mn-lt"/>
              </a:rPr>
              <a:t>Hg</a:t>
            </a:r>
            <a:r>
              <a:rPr lang="de-DE" sz="1400" dirty="0">
                <a:ea typeface="+mn-lt"/>
                <a:cs typeface="+mn-lt"/>
              </a:rPr>
              <a:t>. Franz Emanuel Weinert, 17–31. Weinheim, Basel: Beltz.</a:t>
            </a:r>
            <a:endParaRPr lang="de-DE" sz="1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1FA0C-84E8-44F5-B99E-09CCFFFF8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1392-7AA8-4661-97A4-9B3AAB3AD0DA}" type="datetime1">
              <a:rPr lang="de-DE" smtClean="0"/>
              <a:t>11.04.2024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0C1546-02BC-47E2-9BC6-7B808294E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Sara Rreshka &amp; Bianca Rolfes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F1CC82-63B0-4233-8DB8-D7AC469F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EE4B-4F13-4B3B-896D-98344C2D1A3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0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W">
  <a:themeElements>
    <a:clrScheme name="FernUniversität">
      <a:dk1>
        <a:sysClr val="windowText" lastClr="000000"/>
      </a:dk1>
      <a:lt1>
        <a:sysClr val="window" lastClr="FFFFFF"/>
      </a:lt1>
      <a:dk2>
        <a:srgbClr val="004C97"/>
      </a:dk2>
      <a:lt2>
        <a:srgbClr val="CCDBEA"/>
      </a:lt2>
      <a:accent1>
        <a:srgbClr val="004C97"/>
      </a:accent1>
      <a:accent2>
        <a:srgbClr val="336600"/>
      </a:accent2>
      <a:accent3>
        <a:srgbClr val="C84F0E"/>
      </a:accent3>
      <a:accent4>
        <a:srgbClr val="993333"/>
      </a:accent4>
      <a:accent5>
        <a:srgbClr val="006666"/>
      </a:accent5>
      <a:accent6>
        <a:srgbClr val="B1B3B3"/>
      </a:accent6>
      <a:hlink>
        <a:srgbClr val="004C97"/>
      </a:hlink>
      <a:folHlink>
        <a:srgbClr val="800080"/>
      </a:folHlink>
    </a:clrScheme>
    <a:fontScheme name="FernUni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ED50ED92FB384D9016D5476D6F53C2" ma:contentTypeVersion="16" ma:contentTypeDescription="Ein neues Dokument erstellen." ma:contentTypeScope="" ma:versionID="5f719c514db216d6c79b94c40b8e9736">
  <xsd:schema xmlns:xsd="http://www.w3.org/2001/XMLSchema" xmlns:xs="http://www.w3.org/2001/XMLSchema" xmlns:p="http://schemas.microsoft.com/office/2006/metadata/properties" xmlns:ns2="c599f142-6809-41e1-beb9-7681b8e6f8c5" xmlns:ns3="4872310f-bbf9-46d5-900b-ddeb34354ae6" targetNamespace="http://schemas.microsoft.com/office/2006/metadata/properties" ma:root="true" ma:fieldsID="92091ab692ae4e8674d3cb85fe5712e6" ns2:_="" ns3:_="">
    <xsd:import namespace="c599f142-6809-41e1-beb9-7681b8e6f8c5"/>
    <xsd:import namespace="4872310f-bbf9-46d5-900b-ddeb34354a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99f142-6809-41e1-beb9-7681b8e6f8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bc5ab843-ef0b-4e7c-a107-278db0f4ef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2310f-bbf9-46d5-900b-ddeb34354a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a9cac068-2654-44f8-b7a3-235adc4b8e1a}" ma:internalName="TaxCatchAll" ma:showField="CatchAllData" ma:web="4872310f-bbf9-46d5-900b-ddeb34354a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99f142-6809-41e1-beb9-7681b8e6f8c5">
      <Terms xmlns="http://schemas.microsoft.com/office/infopath/2007/PartnerControls"/>
    </lcf76f155ced4ddcb4097134ff3c332f>
    <TaxCatchAll xmlns="4872310f-bbf9-46d5-900b-ddeb34354ae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E4FB72-6305-44E2-8CD4-75C47855F916}">
  <ds:schemaRefs>
    <ds:schemaRef ds:uri="4872310f-bbf9-46d5-900b-ddeb34354ae6"/>
    <ds:schemaRef ds:uri="c599f142-6809-41e1-beb9-7681b8e6f8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98BCFFC-B620-4D2B-B946-C7A90617424D}">
  <ds:schemaRefs>
    <ds:schemaRef ds:uri="http://purl.org/dc/terms/"/>
    <ds:schemaRef ds:uri="c599f142-6809-41e1-beb9-7681b8e6f8c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2310f-bbf9-46d5-900b-ddeb34354ae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6FA1955-761F-421A-B803-733FA884E6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FernUni</Template>
  <TotalTime>0</TotalTime>
  <Words>521</Words>
  <Application>Microsoft Office PowerPoint</Application>
  <PresentationFormat>Breitbild</PresentationFormat>
  <Paragraphs>99</Paragraphs>
  <Slides>10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Symbol</vt:lpstr>
      <vt:lpstr>Frutiger LT Com 45 Light</vt:lpstr>
      <vt:lpstr>Work Sans</vt:lpstr>
      <vt:lpstr>Calibri</vt:lpstr>
      <vt:lpstr>KSW</vt:lpstr>
      <vt:lpstr>Potenziale digitaler Communities im Bildungskontext</vt:lpstr>
      <vt:lpstr>Agenda</vt:lpstr>
      <vt:lpstr>Was verstehen Sie unter digitalen Communities?</vt:lpstr>
      <vt:lpstr>PowerPoint-Präsentation</vt:lpstr>
      <vt:lpstr>Potenziale digitaler Communities (angelehnt an Weinert 2001)</vt:lpstr>
      <vt:lpstr>PowerPoint-Präsentation</vt:lpstr>
      <vt:lpstr>Community Channel von NELE</vt:lpstr>
      <vt:lpstr>Jetzt sind Sie gefragt</vt:lpstr>
      <vt:lpstr>Literatur</vt:lpstr>
      <vt:lpstr>Kontaktdaten</vt:lpstr>
    </vt:vector>
  </TitlesOfParts>
  <Company>FernUniversität Hagen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Jessen, Malte</dc:creator>
  <cp:lastModifiedBy>Rreshka, Sara</cp:lastModifiedBy>
  <cp:revision>167</cp:revision>
  <dcterms:created xsi:type="dcterms:W3CDTF">2017-05-29T05:49:40Z</dcterms:created>
  <dcterms:modified xsi:type="dcterms:W3CDTF">2024-04-11T08:59:56Z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0x010100FFED50ED92FB384D9016D5476D6F53C2</vt:lpwstr>
  </property>
  <property fmtid="{D5CDD505-2E9C-101B-9397-08002B2CF9AE}" pid="3" name="MediaServiceImageTags">
    <vt:lpwstr/>
  </property>
</Properties>
</file>